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10287000" cx="18288000"/>
  <p:notesSz cx="6858000" cy="9144000"/>
  <p:embeddedFontLst>
    <p:embeddedFont>
      <p:font typeface="Lexend"/>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Lexend-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Lexen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400">
                <a:solidFill>
                  <a:srgbClr val="3D85C6"/>
                </a:solidFill>
                <a:latin typeface="Calibri"/>
                <a:ea typeface="Calibri"/>
                <a:cs typeface="Calibri"/>
                <a:sym typeface="Calibri"/>
              </a:rPr>
              <a:t>Presenter 1</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“Hi everyone — thanks for joining us today. Welcome to </a:t>
            </a:r>
            <a:r>
              <a:rPr b="1" lang="en-US">
                <a:solidFill>
                  <a:schemeClr val="dk1"/>
                </a:solidFill>
              </a:rPr>
              <a:t>Using Closed Captions in YuJa: A Practical Guide for Canvas Instructors</a:t>
            </a:r>
            <a:r>
              <a:rPr lang="en-US">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My name is </a:t>
            </a:r>
            <a:r>
              <a:rPr b="1" lang="en-US">
                <a:solidFill>
                  <a:schemeClr val="dk1"/>
                </a:solidFill>
              </a:rPr>
              <a:t>Team Member</a:t>
            </a:r>
            <a:r>
              <a:rPr lang="en-US">
                <a:solidFill>
                  <a:schemeClr val="dk1"/>
                </a:solidFill>
              </a:rPr>
              <a:t> and I’ll be presenting with the team, including a live demo and facilitated support.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Today is meant to be a really practical session focused on steps you can use right away.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Before we jump in, let’s do a quick round of team introductions.</a:t>
            </a:r>
            <a:endParaRPr>
              <a:solidFill>
                <a:schemeClr val="dk1"/>
              </a:solidFill>
            </a:endParaRPr>
          </a:p>
          <a:p>
            <a:pPr indent="0" lvl="0" marL="0" rtl="0" algn="l">
              <a:lnSpc>
                <a:spcPct val="100000"/>
              </a:lnSpc>
              <a:spcBef>
                <a:spcPts val="1200"/>
              </a:spcBef>
              <a:spcAft>
                <a:spcPts val="0"/>
              </a:spcAft>
              <a:buSzPts val="1100"/>
              <a:buNone/>
            </a:pPr>
            <a:r>
              <a:t/>
            </a:r>
            <a:endParaRPr/>
          </a:p>
        </p:txBody>
      </p:sp>
      <p:sp>
        <p:nvSpPr>
          <p:cNvPr id="73" name="Google Shape;7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ba7efc79fa_1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Demo Lead’s Demo</a:t>
            </a:r>
            <a:endParaRPr/>
          </a:p>
          <a:p>
            <a:pPr indent="0" lvl="0" marL="0" rtl="0" algn="l">
              <a:lnSpc>
                <a:spcPct val="100000"/>
              </a:lnSpc>
              <a:spcBef>
                <a:spcPts val="0"/>
              </a:spcBef>
              <a:spcAft>
                <a:spcPts val="0"/>
              </a:spcAft>
              <a:buSzPts val="1100"/>
              <a:buNone/>
            </a:pPr>
            <a:r>
              <a:t/>
            </a:r>
            <a:endParaRPr/>
          </a:p>
        </p:txBody>
      </p:sp>
      <p:sp>
        <p:nvSpPr>
          <p:cNvPr id="127" name="Google Shape;127;g3ba7efc79fa_1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ba7efc79fa_1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Demo Lead’s Demo</a:t>
            </a:r>
            <a:endParaRPr/>
          </a:p>
          <a:p>
            <a:pPr indent="0" lvl="0" marL="0" rtl="0" algn="l">
              <a:lnSpc>
                <a:spcPct val="100000"/>
              </a:lnSpc>
              <a:spcBef>
                <a:spcPts val="0"/>
              </a:spcBef>
              <a:spcAft>
                <a:spcPts val="0"/>
              </a:spcAft>
              <a:buSzPts val="1100"/>
              <a:buNone/>
            </a:pPr>
            <a:r>
              <a:t/>
            </a:r>
            <a:endParaRPr/>
          </a:p>
        </p:txBody>
      </p:sp>
      <p:sp>
        <p:nvSpPr>
          <p:cNvPr id="133" name="Google Shape;133;g3ba7efc79fa_1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ba7efc79fa_1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Demo Lead’s Demo</a:t>
            </a:r>
            <a:endParaRPr>
              <a:solidFill>
                <a:schemeClr val="dk1"/>
              </a:solidFill>
            </a:endParaRPr>
          </a:p>
          <a:p>
            <a:pPr indent="0" lvl="0" marL="15875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139" name="Google Shape;139;g3ba7efc79fa_1_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ba7efc79fa_1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Demo Lead’s Demo</a:t>
            </a:r>
            <a:endParaRPr>
              <a:solidFill>
                <a:schemeClr val="dk1"/>
              </a:solidFill>
            </a:endParaRPr>
          </a:p>
          <a:p>
            <a:pPr indent="0" lvl="0" marL="15875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p:txBody>
      </p:sp>
      <p:sp>
        <p:nvSpPr>
          <p:cNvPr id="145" name="Google Shape;145;g3ba7efc79fa_1_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400">
                <a:solidFill>
                  <a:srgbClr val="3D85C6"/>
                </a:solidFill>
                <a:latin typeface="Calibri"/>
                <a:ea typeface="Calibri"/>
                <a:cs typeface="Calibri"/>
                <a:sym typeface="Calibri"/>
              </a:rPr>
              <a:t>Presenter 1</a:t>
            </a:r>
            <a:endParaRPr/>
          </a:p>
          <a:p>
            <a:pPr indent="0" lvl="0" marL="158750" rtl="0" algn="l">
              <a:lnSpc>
                <a:spcPct val="100000"/>
              </a:lnSpc>
              <a:spcBef>
                <a:spcPts val="0"/>
              </a:spcBef>
              <a:spcAft>
                <a:spcPts val="0"/>
              </a:spcAft>
              <a:buSzPts val="1100"/>
              <a:buNone/>
            </a:pPr>
            <a:r>
              <a:t/>
            </a:r>
            <a:endParaRPr/>
          </a:p>
          <a:p>
            <a:pPr indent="0" lvl="0" marL="158750" rtl="0" algn="l">
              <a:lnSpc>
                <a:spcPct val="100000"/>
              </a:lnSpc>
              <a:spcBef>
                <a:spcPts val="0"/>
              </a:spcBef>
              <a:spcAft>
                <a:spcPts val="0"/>
              </a:spcAft>
              <a:buSzPts val="1100"/>
              <a:buNone/>
            </a:pPr>
            <a:r>
              <a:t/>
            </a:r>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Before creating or adding recordings, it’s always a good idea to connect with your Instructional Designer. They can help with structure, length, and accessibility planning.</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US">
                <a:solidFill>
                  <a:schemeClr val="dk1"/>
                </a:solidFill>
              </a:rPr>
              <a:t>In general, clear language, consistent style, accurate terminology, and shorter recordings all contribute to better captions. Remember—captions should match what’s spoken exactly, including tone and terminology.</a:t>
            </a:r>
            <a:endParaRPr/>
          </a:p>
        </p:txBody>
      </p:sp>
      <p:sp>
        <p:nvSpPr>
          <p:cNvPr id="151" name="Google Shape;15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300">
                <a:solidFill>
                  <a:srgbClr val="C27BA0"/>
                </a:solidFill>
                <a:latin typeface="Lexend"/>
                <a:ea typeface="Lexend"/>
                <a:cs typeface="Lexend"/>
                <a:sym typeface="Lexend"/>
              </a:rPr>
              <a:t>Presenter 2</a:t>
            </a:r>
            <a:endParaRPr/>
          </a:p>
          <a:p>
            <a:pPr indent="0" lvl="0" marL="0" rtl="0" algn="l">
              <a:lnSpc>
                <a:spcPct val="115000"/>
              </a:lnSpc>
              <a:spcBef>
                <a:spcPts val="1000"/>
              </a:spcBef>
              <a:spcAft>
                <a:spcPts val="0"/>
              </a:spcAft>
              <a:buClr>
                <a:schemeClr val="dk1"/>
              </a:buClr>
              <a:buSzPts val="1100"/>
              <a:buFont typeface="Arial"/>
              <a:buNone/>
            </a:pPr>
            <a:r>
              <a:rPr lang="en-US" sz="1300">
                <a:solidFill>
                  <a:schemeClr val="dk1"/>
                </a:solidFill>
                <a:latin typeface="Lexend"/>
                <a:ea typeface="Lexend"/>
                <a:cs typeface="Lexend"/>
                <a:sym typeface="Lexend"/>
              </a:rPr>
              <a:t>If something doesn’t look right with captions, don’t worry—most issues are easy to fix.</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0"/>
              </a:spcAft>
              <a:buClr>
                <a:schemeClr val="dk1"/>
              </a:buClr>
              <a:buSzPts val="1100"/>
              <a:buFont typeface="Arial"/>
              <a:buNone/>
            </a:pPr>
            <a:r>
              <a:rPr lang="en-US" sz="1300">
                <a:solidFill>
                  <a:schemeClr val="dk1"/>
                </a:solidFill>
                <a:latin typeface="Lexend"/>
                <a:ea typeface="Lexend"/>
                <a:cs typeface="Lexend"/>
                <a:sym typeface="Lexend"/>
              </a:rPr>
              <a:t>If captions are missing, they may still be processing, so check the status or re-request them.</a:t>
            </a:r>
            <a:endParaRPr sz="1300">
              <a:solidFill>
                <a:schemeClr val="dk1"/>
              </a:solidFill>
              <a:latin typeface="Lexend"/>
              <a:ea typeface="Lexend"/>
              <a:cs typeface="Lexend"/>
              <a:sym typeface="Lexend"/>
            </a:endParaRPr>
          </a:p>
          <a:p>
            <a:pPr indent="0" lvl="0" marL="0" rtl="0" algn="l">
              <a:lnSpc>
                <a:spcPct val="115000"/>
              </a:lnSpc>
              <a:spcBef>
                <a:spcPts val="0"/>
              </a:spcBef>
              <a:spcAft>
                <a:spcPts val="0"/>
              </a:spcAft>
              <a:buClr>
                <a:schemeClr val="dk1"/>
              </a:buClr>
              <a:buSzPts val="1100"/>
              <a:buFont typeface="Arial"/>
              <a:buNone/>
            </a:pPr>
            <a:r>
              <a:rPr lang="en-US" sz="1300">
                <a:solidFill>
                  <a:schemeClr val="dk1"/>
                </a:solidFill>
                <a:latin typeface="Lexend"/>
                <a:ea typeface="Lexend"/>
                <a:cs typeface="Lexend"/>
                <a:sym typeface="Lexend"/>
              </a:rPr>
              <a:t>If the timing feels off, you can quickly adjust it in the Caption Editor.</a:t>
            </a:r>
            <a:endParaRPr sz="1300">
              <a:solidFill>
                <a:schemeClr val="dk1"/>
              </a:solidFill>
              <a:latin typeface="Lexend"/>
              <a:ea typeface="Lexend"/>
              <a:cs typeface="Lexend"/>
              <a:sym typeface="Lexend"/>
            </a:endParaRPr>
          </a:p>
          <a:p>
            <a:pPr indent="0" lvl="0" marL="0" rtl="0" algn="l">
              <a:lnSpc>
                <a:spcPct val="115000"/>
              </a:lnSpc>
              <a:spcBef>
                <a:spcPts val="0"/>
              </a:spcBef>
              <a:spcAft>
                <a:spcPts val="0"/>
              </a:spcAft>
              <a:buClr>
                <a:schemeClr val="dk1"/>
              </a:buClr>
              <a:buSzPts val="1100"/>
              <a:buFont typeface="Arial"/>
              <a:buNone/>
            </a:pPr>
            <a:r>
              <a:rPr lang="en-US" sz="1300">
                <a:solidFill>
                  <a:schemeClr val="dk1"/>
                </a:solidFill>
                <a:latin typeface="Lexend"/>
                <a:ea typeface="Lexend"/>
                <a:cs typeface="Lexend"/>
                <a:sym typeface="Lexend"/>
              </a:rPr>
              <a:t>If students say they can’t see captions, double-check that they’re published.</a:t>
            </a:r>
            <a:endParaRPr sz="1300">
              <a:solidFill>
                <a:schemeClr val="dk1"/>
              </a:solidFill>
              <a:latin typeface="Lexend"/>
              <a:ea typeface="Lexend"/>
              <a:cs typeface="Lexend"/>
              <a:sym typeface="Lexend"/>
            </a:endParaRPr>
          </a:p>
          <a:p>
            <a:pPr indent="0" lvl="0" marL="0" rtl="0" algn="l">
              <a:lnSpc>
                <a:spcPct val="115000"/>
              </a:lnSpc>
              <a:spcBef>
                <a:spcPts val="0"/>
              </a:spcBef>
              <a:spcAft>
                <a:spcPts val="0"/>
              </a:spcAft>
              <a:buClr>
                <a:schemeClr val="dk1"/>
              </a:buClr>
              <a:buSzPts val="1100"/>
              <a:buFont typeface="Arial"/>
              <a:buNone/>
            </a:pPr>
            <a:r>
              <a:rPr lang="en-US" sz="1300">
                <a:solidFill>
                  <a:schemeClr val="dk1"/>
                </a:solidFill>
                <a:latin typeface="Lexend"/>
                <a:ea typeface="Lexend"/>
                <a:cs typeface="Lexend"/>
                <a:sym typeface="Lexend"/>
              </a:rPr>
              <a:t>And if your updates aren’t showing, refreshing the published version usually does the trick.</a:t>
            </a:r>
            <a:endParaRPr sz="1300">
              <a:solidFill>
                <a:schemeClr val="dk1"/>
              </a:solidFill>
              <a:latin typeface="Lexend"/>
              <a:ea typeface="Lexend"/>
              <a:cs typeface="Lexend"/>
              <a:sym typeface="Lexend"/>
            </a:endParaRPr>
          </a:p>
          <a:p>
            <a:pPr indent="0" lvl="0" marL="0" rtl="0" algn="l">
              <a:lnSpc>
                <a:spcPct val="115000"/>
              </a:lnSpc>
              <a:spcBef>
                <a:spcPts val="1000"/>
              </a:spcBef>
              <a:spcAft>
                <a:spcPts val="0"/>
              </a:spcAft>
              <a:buClr>
                <a:schemeClr val="dk1"/>
              </a:buClr>
              <a:buSzPts val="1100"/>
              <a:buFont typeface="Arial"/>
              <a:buNone/>
            </a:pPr>
            <a:r>
              <a:rPr lang="en-US" sz="1300">
                <a:solidFill>
                  <a:schemeClr val="dk1"/>
                </a:solidFill>
                <a:latin typeface="Lexend"/>
                <a:ea typeface="Lexend"/>
                <a:cs typeface="Lexend"/>
                <a:sym typeface="Lexend"/>
              </a:rPr>
              <a:t>If you’ve tried all of that and still need help, go ahead and submit a CARF.</a:t>
            </a:r>
            <a:endParaRPr sz="1300">
              <a:solidFill>
                <a:schemeClr val="dk1"/>
              </a:solidFill>
              <a:latin typeface="Lexend"/>
              <a:ea typeface="Lexend"/>
              <a:cs typeface="Lexend"/>
              <a:sym typeface="Lexend"/>
            </a:endParaRPr>
          </a:p>
          <a:p>
            <a:pPr indent="0" lvl="0" marL="158750" rtl="0" algn="l">
              <a:lnSpc>
                <a:spcPct val="100000"/>
              </a:lnSpc>
              <a:spcBef>
                <a:spcPts val="1200"/>
              </a:spcBef>
              <a:spcAft>
                <a:spcPts val="0"/>
              </a:spcAft>
              <a:buSzPts val="1100"/>
              <a:buNone/>
            </a:pPr>
            <a:r>
              <a:t/>
            </a:r>
            <a:endParaRPr b="0"/>
          </a:p>
        </p:txBody>
      </p:sp>
      <p:sp>
        <p:nvSpPr>
          <p:cNvPr id="157" name="Google Shape;15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marR="0" rtl="0" algn="l">
              <a:lnSpc>
                <a:spcPct val="100000"/>
              </a:lnSpc>
              <a:spcBef>
                <a:spcPts val="0"/>
              </a:spcBef>
              <a:spcAft>
                <a:spcPts val="0"/>
              </a:spcAft>
              <a:buClr>
                <a:srgbClr val="000000"/>
              </a:buClr>
              <a:buSzPts val="1100"/>
              <a:buFont typeface="Arial"/>
              <a:buNone/>
            </a:pPr>
            <a:r>
              <a:rPr b="1" lang="en-US" sz="1400">
                <a:solidFill>
                  <a:srgbClr val="3D85C6"/>
                </a:solidFill>
                <a:latin typeface="Calibri"/>
                <a:ea typeface="Calibri"/>
                <a:cs typeface="Calibri"/>
                <a:sym typeface="Calibri"/>
              </a:rPr>
              <a:t>Presenter 1</a:t>
            </a:r>
            <a:endParaRPr b="1" sz="1400">
              <a:solidFill>
                <a:srgbClr val="3D85C6"/>
              </a:solidFill>
              <a:latin typeface="Calibri"/>
              <a:ea typeface="Calibri"/>
              <a:cs typeface="Calibri"/>
              <a:sym typeface="Calibri"/>
            </a:endParaRPr>
          </a:p>
          <a:p>
            <a:pPr indent="0" lvl="0" marL="158750" marR="0" rtl="0" algn="l">
              <a:lnSpc>
                <a:spcPct val="100000"/>
              </a:lnSpc>
              <a:spcBef>
                <a:spcPts val="0"/>
              </a:spcBef>
              <a:spcAft>
                <a:spcPts val="0"/>
              </a:spcAft>
              <a:buClr>
                <a:srgbClr val="000000"/>
              </a:buClr>
              <a:buSzPts val="1100"/>
              <a:buFont typeface="Arial"/>
              <a:buNone/>
            </a:pPr>
            <a:r>
              <a:t/>
            </a:r>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To wrap up, captions support accessibility, engagement, and retention. They’re not an extra burden—they’re a powerful enhancement to recorded instruction.</a:t>
            </a:r>
            <a:endParaRPr>
              <a:solidFill>
                <a:schemeClr val="dk1"/>
              </a:solidFill>
            </a:endParaRPr>
          </a:p>
          <a:p>
            <a:pPr indent="0" lvl="0" marL="0" rtl="0" algn="l">
              <a:lnSpc>
                <a:spcPct val="115000"/>
              </a:lnSpc>
              <a:spcBef>
                <a:spcPts val="1200"/>
              </a:spcBef>
              <a:spcAft>
                <a:spcPts val="1200"/>
              </a:spcAft>
              <a:buClr>
                <a:schemeClr val="dk1"/>
              </a:buClr>
              <a:buSzPts val="1100"/>
              <a:buFont typeface="Arial"/>
              <a:buNone/>
            </a:pPr>
            <a:r>
              <a:rPr lang="en-US">
                <a:solidFill>
                  <a:schemeClr val="dk1"/>
                </a:solidFill>
              </a:rPr>
              <a:t>When captions are built into the workflow, they become a natural part of high-quality teaching.</a:t>
            </a:r>
            <a:endParaRPr b="0"/>
          </a:p>
        </p:txBody>
      </p:sp>
      <p:sp>
        <p:nvSpPr>
          <p:cNvPr id="163" name="Google Shape;16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300">
                <a:solidFill>
                  <a:srgbClr val="C27BA0"/>
                </a:solidFill>
                <a:latin typeface="Lexend"/>
                <a:ea typeface="Lexend"/>
                <a:cs typeface="Lexend"/>
                <a:sym typeface="Lexend"/>
              </a:rPr>
              <a:t>Presenter 2</a:t>
            </a:r>
            <a:endParaRPr/>
          </a:p>
          <a:p>
            <a:pPr indent="0" lvl="0" marL="158750" marR="0" rtl="0" algn="l">
              <a:lnSpc>
                <a:spcPct val="100000"/>
              </a:lnSpc>
              <a:spcBef>
                <a:spcPts val="0"/>
              </a:spcBef>
              <a:spcAft>
                <a:spcPts val="0"/>
              </a:spcAft>
              <a:buClr>
                <a:srgbClr val="000000"/>
              </a:buClr>
              <a:buSzPts val="1100"/>
              <a:buFont typeface="Arial"/>
              <a:buNone/>
            </a:pPr>
            <a:r>
              <a:t/>
            </a:r>
            <a:endParaRPr/>
          </a:p>
          <a:p>
            <a:pPr indent="0" lvl="0" marL="0" marR="0" rtl="0" algn="l">
              <a:lnSpc>
                <a:spcPct val="100000"/>
              </a:lnSpc>
              <a:spcBef>
                <a:spcPts val="0"/>
              </a:spcBef>
              <a:spcAft>
                <a:spcPts val="0"/>
              </a:spcAft>
              <a:buClr>
                <a:srgbClr val="000000"/>
              </a:buClr>
              <a:buSzPts val="1100"/>
              <a:buFont typeface="Arial"/>
              <a:buNone/>
            </a:pPr>
            <a:r>
              <a:rPr lang="en-US" sz="1300">
                <a:latin typeface="Lexend"/>
                <a:ea typeface="Lexend"/>
                <a:cs typeface="Lexend"/>
                <a:sym typeface="Lexend"/>
              </a:rPr>
              <a:t>You’re not on your own in this process. Support is available through Instructional Design, Accessibility services, Canvas Support, and the YuJa Help Center.</a:t>
            </a:r>
            <a:endParaRPr sz="1300">
              <a:latin typeface="Lexend"/>
              <a:ea typeface="Lexend"/>
              <a:cs typeface="Lexend"/>
              <a:sym typeface="Lexend"/>
            </a:endParaRPr>
          </a:p>
          <a:p>
            <a:pPr indent="0" lvl="0" marL="0" marR="0" rtl="0" algn="l">
              <a:lnSpc>
                <a:spcPct val="100000"/>
              </a:lnSpc>
              <a:spcBef>
                <a:spcPts val="0"/>
              </a:spcBef>
              <a:spcAft>
                <a:spcPts val="0"/>
              </a:spcAft>
              <a:buClr>
                <a:srgbClr val="000000"/>
              </a:buClr>
              <a:buSzPts val="1100"/>
              <a:buFont typeface="Arial"/>
              <a:buNone/>
            </a:pPr>
            <a:r>
              <a:t/>
            </a:r>
            <a:endParaRPr sz="1300">
              <a:latin typeface="Lexend"/>
              <a:ea typeface="Lexend"/>
              <a:cs typeface="Lexend"/>
              <a:sym typeface="Lexend"/>
            </a:endParaRPr>
          </a:p>
          <a:p>
            <a:pPr indent="0" lvl="0" marL="0" marR="0" rtl="0" algn="l">
              <a:lnSpc>
                <a:spcPct val="100000"/>
              </a:lnSpc>
              <a:spcBef>
                <a:spcPts val="0"/>
              </a:spcBef>
              <a:spcAft>
                <a:spcPts val="0"/>
              </a:spcAft>
              <a:buClr>
                <a:srgbClr val="000000"/>
              </a:buClr>
              <a:buSzPts val="1100"/>
              <a:buFont typeface="Arial"/>
              <a:buNone/>
            </a:pPr>
            <a:r>
              <a:rPr lang="en-US" sz="1300">
                <a:latin typeface="Lexend"/>
                <a:ea typeface="Lexend"/>
                <a:cs typeface="Lexend"/>
                <a:sym typeface="Lexend"/>
              </a:rPr>
              <a:t>We also made a handout for quick references and links that Team Member will put in the chat for any future needs that you have. </a:t>
            </a:r>
            <a:endParaRPr sz="1300">
              <a:latin typeface="Lexend"/>
              <a:ea typeface="Lexend"/>
              <a:cs typeface="Lexend"/>
              <a:sym typeface="Lexend"/>
            </a:endParaRPr>
          </a:p>
          <a:p>
            <a:pPr indent="0" lvl="0" marL="0" marR="0" rtl="0" algn="l">
              <a:lnSpc>
                <a:spcPct val="100000"/>
              </a:lnSpc>
              <a:spcBef>
                <a:spcPts val="0"/>
              </a:spcBef>
              <a:spcAft>
                <a:spcPts val="0"/>
              </a:spcAft>
              <a:buClr>
                <a:srgbClr val="000000"/>
              </a:buClr>
              <a:buSzPts val="1100"/>
              <a:buFont typeface="Arial"/>
              <a:buNone/>
            </a:pPr>
            <a:r>
              <a:t/>
            </a:r>
            <a:endParaRPr sz="1300">
              <a:latin typeface="Lexend"/>
              <a:ea typeface="Lexend"/>
              <a:cs typeface="Lexend"/>
              <a:sym typeface="Lexend"/>
            </a:endParaRPr>
          </a:p>
          <a:p>
            <a:pPr indent="0" lvl="0" marL="0" marR="0" rtl="0" algn="l">
              <a:lnSpc>
                <a:spcPct val="100000"/>
              </a:lnSpc>
              <a:spcBef>
                <a:spcPts val="0"/>
              </a:spcBef>
              <a:spcAft>
                <a:spcPts val="0"/>
              </a:spcAft>
              <a:buClr>
                <a:srgbClr val="000000"/>
              </a:buClr>
              <a:buSzPts val="1100"/>
              <a:buFont typeface="Arial"/>
              <a:buNone/>
            </a:pPr>
            <a:r>
              <a:rPr lang="en-US" sz="1300">
                <a:latin typeface="Lexend"/>
                <a:ea typeface="Lexend"/>
                <a:cs typeface="Lexend"/>
                <a:sym typeface="Lexend"/>
              </a:rPr>
              <a:t>One thing that is on the reference guide that wasn’t in the demo was how to pull the transcript of the video which is a great option for students. </a:t>
            </a:r>
            <a:endParaRPr sz="1300">
              <a:latin typeface="Lexend"/>
              <a:ea typeface="Lexend"/>
              <a:cs typeface="Lexend"/>
              <a:sym typeface="Lexend"/>
            </a:endParaRPr>
          </a:p>
          <a:p>
            <a:pPr indent="0" lvl="0" marL="158750" rtl="0" algn="l">
              <a:lnSpc>
                <a:spcPct val="100000"/>
              </a:lnSpc>
              <a:spcBef>
                <a:spcPts val="0"/>
              </a:spcBef>
              <a:spcAft>
                <a:spcPts val="0"/>
              </a:spcAft>
              <a:buSzPts val="1100"/>
              <a:buNone/>
            </a:pPr>
            <a:r>
              <a:t/>
            </a:r>
            <a:endParaRPr sz="1300">
              <a:latin typeface="Lexend"/>
              <a:ea typeface="Lexend"/>
              <a:cs typeface="Lexend"/>
              <a:sym typeface="Lexend"/>
            </a:endParaRPr>
          </a:p>
          <a:p>
            <a:pPr indent="0" lvl="0" marL="0" rtl="0" algn="l">
              <a:lnSpc>
                <a:spcPct val="115000"/>
              </a:lnSpc>
              <a:spcBef>
                <a:spcPts val="1200"/>
              </a:spcBef>
              <a:spcAft>
                <a:spcPts val="1200"/>
              </a:spcAft>
              <a:buClr>
                <a:schemeClr val="dk1"/>
              </a:buClr>
              <a:buSzPts val="1100"/>
              <a:buFont typeface="Arial"/>
              <a:buNone/>
            </a:pPr>
            <a:r>
              <a:rPr lang="en-US" sz="1300">
                <a:solidFill>
                  <a:schemeClr val="dk1"/>
                </a:solidFill>
                <a:latin typeface="Lexend"/>
                <a:ea typeface="Lexend"/>
                <a:cs typeface="Lexend"/>
                <a:sym typeface="Lexend"/>
              </a:rPr>
              <a:t>Thank you for your time and your commitment to inclusive teaching. We’re happy to answer any questions.</a:t>
            </a:r>
            <a:endParaRPr sz="1300">
              <a:latin typeface="Lexend"/>
              <a:ea typeface="Lexend"/>
              <a:cs typeface="Lexend"/>
              <a:sym typeface="Lexend"/>
            </a:endParaRPr>
          </a:p>
        </p:txBody>
      </p:sp>
      <p:sp>
        <p:nvSpPr>
          <p:cNvPr id="169" name="Google Shape;169;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US"/>
              <a:t>Walk through this as a real-world example. The quick turnaround and searchable captions make this a student-friendly workflow.</a:t>
            </a:r>
            <a:endParaRPr/>
          </a:p>
          <a:p>
            <a:pPr indent="0" lvl="0" marL="0" rtl="0" algn="l">
              <a:lnSpc>
                <a:spcPct val="100000"/>
              </a:lnSpc>
              <a:spcBef>
                <a:spcPts val="0"/>
              </a:spcBef>
              <a:spcAft>
                <a:spcPts val="0"/>
              </a:spcAft>
              <a:buSzPts val="1100"/>
              <a:buNone/>
            </a:pPr>
            <a:r>
              <a:t/>
            </a:r>
            <a:endParaRPr/>
          </a:p>
        </p:txBody>
      </p:sp>
      <p:sp>
        <p:nvSpPr>
          <p:cNvPr id="175" name="Google Shape;175;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f9f7a1f2aa_2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400">
                <a:solidFill>
                  <a:srgbClr val="3D85C6"/>
                </a:solidFill>
                <a:latin typeface="Calibri"/>
                <a:ea typeface="Calibri"/>
                <a:cs typeface="Calibri"/>
                <a:sym typeface="Calibri"/>
              </a:rPr>
              <a:t>Presenter 1</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800"/>
              </a:spcBef>
              <a:spcAft>
                <a:spcPts val="0"/>
              </a:spcAft>
              <a:buClr>
                <a:schemeClr val="dk1"/>
              </a:buClr>
              <a:buSzPts val="1100"/>
              <a:buFont typeface="Arial"/>
              <a:buNone/>
            </a:pPr>
            <a:r>
              <a:rPr b="1" lang="en-US" sz="1700">
                <a:solidFill>
                  <a:schemeClr val="dk1"/>
                </a:solidFill>
              </a:rPr>
              <a:t>Why This Matters</a:t>
            </a:r>
            <a:endParaRPr b="1" sz="17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“When we talk about closed captions, it’s easy to think of them as a compliance requirement—something we </a:t>
            </a:r>
            <a:r>
              <a:rPr i="1" lang="en-US">
                <a:solidFill>
                  <a:schemeClr val="dk1"/>
                </a:solidFill>
              </a:rPr>
              <a:t>have</a:t>
            </a:r>
            <a:r>
              <a:rPr lang="en-US">
                <a:solidFill>
                  <a:schemeClr val="dk1"/>
                </a:solidFill>
              </a:rPr>
              <a:t> to do. But at their core, captions are really about learning.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At TSTC, our students learn in a wide range of environments. Some are commuting, some are balancing work and family, and many are learning complex technical material in short, focused recordings. Captions support all of those realities.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YuJa integrates directly into Canvas, which means accessibility doesn’t live outside our normal workflow. It’s not a separate system or extra task—it’s part of how we already create and share recordings. And because so much of our content is recorded, high-quality captions aren’t optional; they’re a key part of effective instruction.”</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p:txBody>
      </p:sp>
      <p:sp>
        <p:nvSpPr>
          <p:cNvPr id="79" name="Google Shape;79;g2f9f7a1f2aa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b5f6159c82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400">
                <a:solidFill>
                  <a:srgbClr val="3D85C6"/>
                </a:solidFill>
                <a:latin typeface="Calibri"/>
                <a:ea typeface="Calibri"/>
                <a:cs typeface="Calibri"/>
                <a:sym typeface="Calibri"/>
              </a:rPr>
              <a:t>Presenter 1</a:t>
            </a:r>
            <a:endParaRPr/>
          </a:p>
          <a:p>
            <a:pPr indent="0" lvl="0" marL="0" rtl="0" algn="l">
              <a:lnSpc>
                <a:spcPct val="115000"/>
              </a:lnSpc>
              <a:spcBef>
                <a:spcPts val="1200"/>
              </a:spcBef>
              <a:spcAft>
                <a:spcPts val="0"/>
              </a:spcAft>
              <a:buNone/>
            </a:pPr>
            <a:r>
              <a:rPr lang="en-US">
                <a:solidFill>
                  <a:schemeClr val="dk1"/>
                </a:solidFill>
              </a:rPr>
              <a:t>“We often associate captions with hearing loss, but the reality is that captions benefit nearly every learner at some point. Let’s look at a few common examples, </a:t>
            </a:r>
            <a:r>
              <a:rPr lang="en-US">
                <a:solidFill>
                  <a:schemeClr val="dk1"/>
                </a:solidFill>
              </a:rPr>
              <a:t>students</a:t>
            </a:r>
            <a:r>
              <a:rPr lang="en-US">
                <a:solidFill>
                  <a:schemeClr val="dk1"/>
                </a:solidFill>
              </a:rPr>
              <a:t> who commute, who are ESL learners, power students and neurodivergent students, and of course, this isn’t an exhaustive.”</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US">
                <a:solidFill>
                  <a:schemeClr val="dk1"/>
                </a:solidFill>
              </a:rPr>
              <a:t>The Commuter</a:t>
            </a:r>
            <a:br>
              <a:rPr b="1" lang="en-US">
                <a:solidFill>
                  <a:schemeClr val="dk1"/>
                </a:solidFill>
              </a:rPr>
            </a:br>
            <a:r>
              <a:rPr lang="en-US">
                <a:solidFill>
                  <a:schemeClr val="dk1"/>
                </a:solidFill>
              </a:rPr>
              <a:t> Think about a student watching a video on a bus, in a break room, or between classes. Captions allow them to engage with the content even when audio isn’t ideal or isn’t available at all.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US">
                <a:solidFill>
                  <a:schemeClr val="dk1"/>
                </a:solidFill>
              </a:rPr>
              <a:t>The ESL Learner</a:t>
            </a:r>
            <a:br>
              <a:rPr b="1" lang="en-US">
                <a:solidFill>
                  <a:schemeClr val="dk1"/>
                </a:solidFill>
              </a:rPr>
            </a:br>
            <a:r>
              <a:rPr lang="en-US">
                <a:solidFill>
                  <a:schemeClr val="dk1"/>
                </a:solidFill>
              </a:rPr>
              <a:t> For students learning in a second language, captions bridge the gap between spoken and written technical terms. Seeing the words while hearing them strengthens comprehension and vocabulary, especially in programs with specialized language.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US">
                <a:solidFill>
                  <a:schemeClr val="dk1"/>
                </a:solidFill>
              </a:rPr>
              <a:t>The Power Student</a:t>
            </a:r>
            <a:br>
              <a:rPr b="1" lang="en-US">
                <a:solidFill>
                  <a:schemeClr val="dk1"/>
                </a:solidFill>
              </a:rPr>
            </a:br>
            <a:r>
              <a:rPr lang="en-US">
                <a:solidFill>
                  <a:schemeClr val="dk1"/>
                </a:solidFill>
              </a:rPr>
              <a:t> Captions turn videos into searchable learning tools. Instead of scrubbing through a 15-minute recording, students can search for key terms and go directly to what they need—especially helpful during exam prep.</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US">
                <a:solidFill>
                  <a:schemeClr val="dk1"/>
                </a:solidFill>
              </a:rPr>
              <a:t>The Neurodivergent Learner</a:t>
            </a:r>
            <a:br>
              <a:rPr b="1" lang="en-US">
                <a:solidFill>
                  <a:schemeClr val="dk1"/>
                </a:solidFill>
              </a:rPr>
            </a:br>
            <a:r>
              <a:rPr lang="en-US">
                <a:solidFill>
                  <a:schemeClr val="dk1"/>
                </a:solidFill>
              </a:rPr>
              <a:t> Captions provide an additional mode of input. For students who benefit from seeing and hearing information together, this can significantly improve focus, processing, and retention.</a:t>
            </a:r>
            <a:endParaRPr b="1">
              <a:solidFill>
                <a:schemeClr val="dk1"/>
              </a:solidFill>
            </a:endParaRPr>
          </a:p>
        </p:txBody>
      </p:sp>
      <p:sp>
        <p:nvSpPr>
          <p:cNvPr id="85" name="Google Shape;85;g3b5f6159c82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400">
                <a:solidFill>
                  <a:srgbClr val="3D85C6"/>
                </a:solidFill>
                <a:latin typeface="Calibri"/>
                <a:ea typeface="Calibri"/>
                <a:cs typeface="Calibri"/>
                <a:sym typeface="Calibri"/>
              </a:rPr>
              <a:t>Presenter 1</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Today’s session is intentionally practical. By the end, you’ll understand why captions matter, where they fit into the recording process, and how to generate, edit, and embed them using YuJa in Canvas.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US">
                <a:solidFill>
                  <a:schemeClr val="dk1"/>
                </a:solidFill>
              </a:rPr>
              <a:t>You’ll also leave with best practices and troubleshooting strategies, so you feel confident managing captions without needing to rely on support for every step.</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p:txBody>
      </p:sp>
      <p:sp>
        <p:nvSpPr>
          <p:cNvPr id="92" name="Google Shape;9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f9f3f23509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None/>
            </a:pPr>
            <a:r>
              <a:rPr b="1" lang="en-US" sz="1300">
                <a:solidFill>
                  <a:srgbClr val="C27BA0"/>
                </a:solidFill>
                <a:latin typeface="Lexend"/>
                <a:ea typeface="Lexend"/>
                <a:cs typeface="Lexend"/>
                <a:sym typeface="Lexend"/>
              </a:rPr>
              <a:t>Presenter 2</a:t>
            </a:r>
            <a:endParaRPr b="1" sz="1300">
              <a:solidFill>
                <a:srgbClr val="C27BA0"/>
              </a:solidFill>
              <a:latin typeface="Lexend"/>
              <a:ea typeface="Lexend"/>
              <a:cs typeface="Lexend"/>
              <a:sym typeface="Lexend"/>
            </a:endParaRPr>
          </a:p>
          <a:p>
            <a:pPr indent="0" lvl="0" marL="158750" rtl="0" algn="l">
              <a:lnSpc>
                <a:spcPct val="100000"/>
              </a:lnSpc>
              <a:spcBef>
                <a:spcPts val="0"/>
              </a:spcBef>
              <a:spcAft>
                <a:spcPts val="0"/>
              </a:spcAft>
              <a:buSzPts val="1100"/>
              <a:buNone/>
            </a:pPr>
            <a:r>
              <a:t/>
            </a:r>
            <a:endParaRPr/>
          </a:p>
          <a:p>
            <a:pPr indent="0" lvl="0" marL="0" rtl="0" algn="l">
              <a:lnSpc>
                <a:spcPct val="115000"/>
              </a:lnSpc>
              <a:spcBef>
                <a:spcPts val="1200"/>
              </a:spcBef>
              <a:spcAft>
                <a:spcPts val="0"/>
              </a:spcAft>
              <a:buClr>
                <a:schemeClr val="dk1"/>
              </a:buClr>
              <a:buSzPts val="1100"/>
              <a:buFont typeface="Arial"/>
              <a:buNone/>
            </a:pPr>
            <a:r>
              <a:rPr lang="en-US" sz="1300">
                <a:solidFill>
                  <a:schemeClr val="dk1"/>
                </a:solidFill>
                <a:latin typeface="Lexend"/>
                <a:ea typeface="Lexend"/>
                <a:cs typeface="Lexend"/>
                <a:sym typeface="Lexend"/>
              </a:rPr>
              <a:t>Closed captions are on-screen text that represents spoken audio and, when appropriate, relevant non-speech elements.</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0"/>
              </a:spcAft>
              <a:buClr>
                <a:schemeClr val="dk1"/>
              </a:buClr>
              <a:buSzPts val="1100"/>
              <a:buFont typeface="Arial"/>
              <a:buNone/>
            </a:pPr>
            <a:r>
              <a:rPr lang="en-US" sz="1300">
                <a:solidFill>
                  <a:schemeClr val="dk1"/>
                </a:solidFill>
                <a:latin typeface="Lexend"/>
                <a:ea typeface="Lexend"/>
                <a:cs typeface="Lexend"/>
                <a:sym typeface="Lexend"/>
              </a:rPr>
              <a:t>They’re different from subtitles in two important ways. First, captions can include more than dialogue when needed. Second, they’re optional for the viewer—students can turn them on or off in the YuJa player.</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1200"/>
              </a:spcAft>
              <a:buClr>
                <a:schemeClr val="dk1"/>
              </a:buClr>
              <a:buSzPts val="1100"/>
              <a:buFont typeface="Arial"/>
              <a:buNone/>
            </a:pPr>
            <a:r>
              <a:rPr lang="en-US" sz="1300">
                <a:solidFill>
                  <a:schemeClr val="dk1"/>
                </a:solidFill>
                <a:latin typeface="Lexend"/>
                <a:ea typeface="Lexend"/>
                <a:cs typeface="Lexend"/>
                <a:sym typeface="Lexend"/>
              </a:rPr>
              <a:t>Because captions aren’t burned into the video, they remain flexible and editable, which is especially important when course content evolves over time.</a:t>
            </a:r>
            <a:endParaRPr sz="1300">
              <a:latin typeface="Lexend"/>
              <a:ea typeface="Lexend"/>
              <a:cs typeface="Lexend"/>
              <a:sym typeface="Lexend"/>
            </a:endParaRPr>
          </a:p>
        </p:txBody>
      </p:sp>
      <p:sp>
        <p:nvSpPr>
          <p:cNvPr id="98" name="Google Shape;98;g2f9f3f23509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300">
                <a:solidFill>
                  <a:srgbClr val="C27BA0"/>
                </a:solidFill>
                <a:latin typeface="Lexend"/>
                <a:ea typeface="Lexend"/>
                <a:cs typeface="Lexend"/>
                <a:sym typeface="Lexend"/>
              </a:rPr>
              <a:t>Presenter 2</a:t>
            </a:r>
            <a:endParaRPr b="1" sz="1300">
              <a:solidFill>
                <a:srgbClr val="C27BA0"/>
              </a:solidFill>
              <a:latin typeface="Lexend"/>
              <a:ea typeface="Lexend"/>
              <a:cs typeface="Lexend"/>
              <a:sym typeface="Lexend"/>
            </a:endParaRPr>
          </a:p>
          <a:p>
            <a:pPr indent="0" lvl="0" marL="0" rtl="0" algn="l">
              <a:lnSpc>
                <a:spcPct val="115000"/>
              </a:lnSpc>
              <a:spcBef>
                <a:spcPts val="1200"/>
              </a:spcBef>
              <a:spcAft>
                <a:spcPts val="0"/>
              </a:spcAft>
              <a:buClr>
                <a:schemeClr val="dk1"/>
              </a:buClr>
              <a:buSzPts val="1100"/>
              <a:buFont typeface="Arial"/>
              <a:buNone/>
            </a:pPr>
            <a:r>
              <a:rPr lang="en-US" sz="1300">
                <a:solidFill>
                  <a:schemeClr val="dk1"/>
                </a:solidFill>
                <a:latin typeface="Lexend"/>
                <a:ea typeface="Lexend"/>
                <a:cs typeface="Lexend"/>
                <a:sym typeface="Lexend"/>
              </a:rPr>
              <a:t>Captions support instruction in three key areas: Accessibility &amp; Compliance, Learning benefits, and User experience.</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Lexend"/>
                <a:ea typeface="Lexend"/>
                <a:cs typeface="Lexend"/>
                <a:sym typeface="Lexend"/>
              </a:rPr>
              <a:t>Accessibility &amp; Compliance</a:t>
            </a:r>
            <a:br>
              <a:rPr b="1" lang="en-US" sz="1300">
                <a:solidFill>
                  <a:schemeClr val="dk1"/>
                </a:solidFill>
                <a:latin typeface="Lexend"/>
                <a:ea typeface="Lexend"/>
                <a:cs typeface="Lexend"/>
                <a:sym typeface="Lexend"/>
              </a:rPr>
            </a:br>
            <a:r>
              <a:rPr lang="en-US" sz="1300">
                <a:solidFill>
                  <a:schemeClr val="dk1"/>
                </a:solidFill>
                <a:latin typeface="Lexend"/>
                <a:ea typeface="Lexend"/>
                <a:cs typeface="Lexend"/>
                <a:sym typeface="Lexend"/>
              </a:rPr>
              <a:t> From a compliance perspective, captions help us meet ADA and Section 508 requirements and ensure equitable access for hearing-impaired learners.</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Lexend"/>
                <a:ea typeface="Lexend"/>
                <a:cs typeface="Lexend"/>
                <a:sym typeface="Lexend"/>
              </a:rPr>
              <a:t>Learning Benefits</a:t>
            </a:r>
            <a:br>
              <a:rPr b="1" lang="en-US" sz="1300">
                <a:solidFill>
                  <a:schemeClr val="dk1"/>
                </a:solidFill>
                <a:latin typeface="Lexend"/>
                <a:ea typeface="Lexend"/>
                <a:cs typeface="Lexend"/>
                <a:sym typeface="Lexend"/>
              </a:rPr>
            </a:br>
            <a:r>
              <a:rPr lang="en-US" sz="1300">
                <a:solidFill>
                  <a:schemeClr val="dk1"/>
                </a:solidFill>
                <a:latin typeface="Lexend"/>
                <a:ea typeface="Lexend"/>
                <a:cs typeface="Lexend"/>
                <a:sym typeface="Lexend"/>
              </a:rPr>
              <a:t> From a teaching standpoint, captions reinforce understanding, especially for multilingual learners and students engaging with dense or technical content.</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0"/>
              </a:spcAft>
              <a:buClr>
                <a:schemeClr val="dk1"/>
              </a:buClr>
              <a:buSzPts val="1100"/>
              <a:buFont typeface="Arial"/>
              <a:buNone/>
            </a:pPr>
            <a:r>
              <a:rPr b="1" lang="en-US" sz="1300">
                <a:solidFill>
                  <a:schemeClr val="dk1"/>
                </a:solidFill>
                <a:latin typeface="Lexend"/>
                <a:ea typeface="Lexend"/>
                <a:cs typeface="Lexend"/>
                <a:sym typeface="Lexend"/>
              </a:rPr>
              <a:t>User Experience</a:t>
            </a:r>
            <a:br>
              <a:rPr b="1" lang="en-US" sz="1300">
                <a:solidFill>
                  <a:schemeClr val="dk1"/>
                </a:solidFill>
                <a:latin typeface="Lexend"/>
                <a:ea typeface="Lexend"/>
                <a:cs typeface="Lexend"/>
                <a:sym typeface="Lexend"/>
              </a:rPr>
            </a:br>
            <a:r>
              <a:rPr lang="en-US" sz="1300">
                <a:solidFill>
                  <a:schemeClr val="dk1"/>
                </a:solidFill>
                <a:latin typeface="Lexend"/>
                <a:ea typeface="Lexend"/>
                <a:cs typeface="Lexend"/>
                <a:sym typeface="Lexend"/>
              </a:rPr>
              <a:t> From the student experience side, captions make videos easier to use in real-life situations—whether that’s watching on mute, searching for a concept, or reviewing material quickly.</a:t>
            </a:r>
            <a:endParaRPr sz="1500">
              <a:solidFill>
                <a:schemeClr val="dk1"/>
              </a:solidFill>
              <a:latin typeface="Lexend"/>
              <a:ea typeface="Lexend"/>
              <a:cs typeface="Lexend"/>
              <a:sym typeface="Lexend"/>
            </a:endParaRPr>
          </a:p>
          <a:p>
            <a:pPr indent="0" lvl="0" marL="158750" rtl="0" algn="l">
              <a:lnSpc>
                <a:spcPct val="100000"/>
              </a:lnSpc>
              <a:spcBef>
                <a:spcPts val="1200"/>
              </a:spcBef>
              <a:spcAft>
                <a:spcPts val="0"/>
              </a:spcAft>
              <a:buSzPts val="1100"/>
              <a:buNone/>
            </a:pPr>
            <a:r>
              <a:t/>
            </a:r>
            <a:endParaRPr/>
          </a:p>
          <a:p>
            <a:pPr indent="0" lvl="0" marL="158750" rtl="0" algn="l">
              <a:lnSpc>
                <a:spcPct val="100000"/>
              </a:lnSpc>
              <a:spcBef>
                <a:spcPts val="0"/>
              </a:spcBef>
              <a:spcAft>
                <a:spcPts val="0"/>
              </a:spcAft>
              <a:buSzPts val="1100"/>
              <a:buNone/>
            </a:pPr>
            <a:r>
              <a:t/>
            </a:r>
            <a:endParaRPr/>
          </a:p>
        </p:txBody>
      </p:sp>
      <p:sp>
        <p:nvSpPr>
          <p:cNvPr id="104" name="Google Shape;10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58750" rtl="0" algn="l">
              <a:spcBef>
                <a:spcPts val="0"/>
              </a:spcBef>
              <a:spcAft>
                <a:spcPts val="0"/>
              </a:spcAft>
              <a:buClr>
                <a:schemeClr val="dk1"/>
              </a:buClr>
              <a:buSzPts val="1100"/>
              <a:buFont typeface="Arial"/>
              <a:buNone/>
            </a:pPr>
            <a:r>
              <a:rPr b="1" lang="en-US" sz="1300">
                <a:solidFill>
                  <a:srgbClr val="C27BA0"/>
                </a:solidFill>
                <a:latin typeface="Lexend"/>
                <a:ea typeface="Lexend"/>
                <a:cs typeface="Lexend"/>
                <a:sym typeface="Lexend"/>
              </a:rPr>
              <a:t>Presenter 2</a:t>
            </a:r>
            <a:endParaRPr b="1" sz="1300">
              <a:solidFill>
                <a:srgbClr val="C27BA0"/>
              </a:solidFill>
              <a:latin typeface="Lexend"/>
              <a:ea typeface="Lexend"/>
              <a:cs typeface="Lexend"/>
              <a:sym typeface="Lexend"/>
            </a:endParaRPr>
          </a:p>
          <a:p>
            <a:pPr indent="0" lvl="0" marL="0" rtl="0" algn="l">
              <a:lnSpc>
                <a:spcPct val="115000"/>
              </a:lnSpc>
              <a:spcBef>
                <a:spcPts val="1200"/>
              </a:spcBef>
              <a:spcAft>
                <a:spcPts val="0"/>
              </a:spcAft>
              <a:buClr>
                <a:schemeClr val="dk1"/>
              </a:buClr>
              <a:buSzPts val="1100"/>
              <a:buFont typeface="Arial"/>
              <a:buNone/>
            </a:pPr>
            <a:r>
              <a:rPr lang="en-US" sz="1300">
                <a:solidFill>
                  <a:schemeClr val="dk1"/>
                </a:solidFill>
                <a:latin typeface="Lexend"/>
                <a:ea typeface="Lexend"/>
                <a:cs typeface="Lexend"/>
                <a:sym typeface="Lexend"/>
              </a:rPr>
              <a:t>One important thing to emphasize is that captioning isn’t something you do </a:t>
            </a:r>
            <a:r>
              <a:rPr i="1" lang="en-US" sz="1300">
                <a:solidFill>
                  <a:schemeClr val="dk1"/>
                </a:solidFill>
                <a:latin typeface="Lexend"/>
                <a:ea typeface="Lexend"/>
                <a:cs typeface="Lexend"/>
                <a:sym typeface="Lexend"/>
              </a:rPr>
              <a:t>after</a:t>
            </a:r>
            <a:r>
              <a:rPr lang="en-US" sz="1300">
                <a:solidFill>
                  <a:schemeClr val="dk1"/>
                </a:solidFill>
                <a:latin typeface="Lexend"/>
                <a:ea typeface="Lexend"/>
                <a:cs typeface="Lexend"/>
                <a:sym typeface="Lexend"/>
              </a:rPr>
              <a:t> everything else—it’s built into the recording workflow.”</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0"/>
              </a:spcAft>
              <a:buClr>
                <a:schemeClr val="dk1"/>
              </a:buClr>
              <a:buSzPts val="1100"/>
              <a:buFont typeface="Arial"/>
              <a:buNone/>
            </a:pPr>
            <a:r>
              <a:rPr lang="en-US" sz="1300">
                <a:solidFill>
                  <a:schemeClr val="dk1"/>
                </a:solidFill>
                <a:latin typeface="Lexend"/>
                <a:ea typeface="Lexend"/>
                <a:cs typeface="Lexend"/>
                <a:sym typeface="Lexend"/>
              </a:rPr>
              <a:t>Walk through the steps naturally:</a:t>
            </a:r>
            <a:endParaRPr sz="1300">
              <a:solidFill>
                <a:schemeClr val="dk1"/>
              </a:solidFill>
              <a:latin typeface="Lexend"/>
              <a:ea typeface="Lexend"/>
              <a:cs typeface="Lexend"/>
              <a:sym typeface="Lexend"/>
            </a:endParaRPr>
          </a:p>
          <a:p>
            <a:pPr indent="-311150" lvl="0" marL="457200" rtl="0" algn="l">
              <a:lnSpc>
                <a:spcPct val="115000"/>
              </a:lnSpc>
              <a:spcBef>
                <a:spcPts val="1200"/>
              </a:spcBef>
              <a:spcAft>
                <a:spcPts val="0"/>
              </a:spcAft>
              <a:buClr>
                <a:schemeClr val="dk1"/>
              </a:buClr>
              <a:buSzPts val="1300"/>
              <a:buFont typeface="Lexend"/>
              <a:buChar char="●"/>
            </a:pPr>
            <a:r>
              <a:rPr lang="en-US" sz="1300">
                <a:solidFill>
                  <a:schemeClr val="dk1"/>
                </a:solidFill>
                <a:latin typeface="Lexend"/>
                <a:ea typeface="Lexend"/>
                <a:cs typeface="Lexend"/>
                <a:sym typeface="Lexend"/>
              </a:rPr>
              <a:t>You create your recording as usual.</a:t>
            </a:r>
            <a:endParaRPr sz="1300">
              <a:solidFill>
                <a:schemeClr val="dk1"/>
              </a:solidFill>
              <a:latin typeface="Lexend"/>
              <a:ea typeface="Lexend"/>
              <a:cs typeface="Lexend"/>
              <a:sym typeface="Lexend"/>
            </a:endParaRPr>
          </a:p>
          <a:p>
            <a:pPr indent="-311150" lvl="0" marL="457200" rtl="0" algn="l">
              <a:lnSpc>
                <a:spcPct val="115000"/>
              </a:lnSpc>
              <a:spcBef>
                <a:spcPts val="0"/>
              </a:spcBef>
              <a:spcAft>
                <a:spcPts val="0"/>
              </a:spcAft>
              <a:buClr>
                <a:schemeClr val="dk1"/>
              </a:buClr>
              <a:buSzPts val="1300"/>
              <a:buFont typeface="Lexend"/>
              <a:buChar char="●"/>
            </a:pPr>
            <a:r>
              <a:rPr lang="en-US" sz="1300">
                <a:solidFill>
                  <a:schemeClr val="dk1"/>
                </a:solidFill>
                <a:latin typeface="Lexend"/>
                <a:ea typeface="Lexend"/>
                <a:cs typeface="Lexend"/>
                <a:sym typeface="Lexend"/>
              </a:rPr>
              <a:t>You upload or publish it to YuJa.</a:t>
            </a:r>
            <a:endParaRPr sz="1300">
              <a:solidFill>
                <a:schemeClr val="dk1"/>
              </a:solidFill>
              <a:latin typeface="Lexend"/>
              <a:ea typeface="Lexend"/>
              <a:cs typeface="Lexend"/>
              <a:sym typeface="Lexend"/>
            </a:endParaRPr>
          </a:p>
          <a:p>
            <a:pPr indent="-311150" lvl="0" marL="457200" rtl="0" algn="l">
              <a:lnSpc>
                <a:spcPct val="115000"/>
              </a:lnSpc>
              <a:spcBef>
                <a:spcPts val="0"/>
              </a:spcBef>
              <a:spcAft>
                <a:spcPts val="0"/>
              </a:spcAft>
              <a:buClr>
                <a:schemeClr val="dk1"/>
              </a:buClr>
              <a:buSzPts val="1300"/>
              <a:buFont typeface="Lexend"/>
              <a:buChar char="●"/>
            </a:pPr>
            <a:r>
              <a:rPr lang="en-US" sz="1300">
                <a:solidFill>
                  <a:schemeClr val="dk1"/>
                </a:solidFill>
                <a:latin typeface="Lexend"/>
                <a:ea typeface="Lexend"/>
                <a:cs typeface="Lexend"/>
                <a:sym typeface="Lexend"/>
              </a:rPr>
              <a:t>Automatic captions begin processing.</a:t>
            </a:r>
            <a:endParaRPr sz="1300">
              <a:solidFill>
                <a:schemeClr val="dk1"/>
              </a:solidFill>
              <a:latin typeface="Lexend"/>
              <a:ea typeface="Lexend"/>
              <a:cs typeface="Lexend"/>
              <a:sym typeface="Lexend"/>
            </a:endParaRPr>
          </a:p>
          <a:p>
            <a:pPr indent="-311150" lvl="0" marL="457200" rtl="0" algn="l">
              <a:lnSpc>
                <a:spcPct val="115000"/>
              </a:lnSpc>
              <a:spcBef>
                <a:spcPts val="0"/>
              </a:spcBef>
              <a:spcAft>
                <a:spcPts val="0"/>
              </a:spcAft>
              <a:buClr>
                <a:schemeClr val="dk1"/>
              </a:buClr>
              <a:buSzPts val="1300"/>
              <a:buFont typeface="Lexend"/>
              <a:buChar char="●"/>
            </a:pPr>
            <a:r>
              <a:rPr lang="en-US" sz="1300">
                <a:solidFill>
                  <a:schemeClr val="dk1"/>
                </a:solidFill>
                <a:latin typeface="Lexend"/>
                <a:ea typeface="Lexend"/>
                <a:cs typeface="Lexend"/>
                <a:sym typeface="Lexend"/>
              </a:rPr>
              <a:t>You review and edit for accuracy.</a:t>
            </a:r>
            <a:endParaRPr sz="1300">
              <a:solidFill>
                <a:schemeClr val="dk1"/>
              </a:solidFill>
              <a:latin typeface="Lexend"/>
              <a:ea typeface="Lexend"/>
              <a:cs typeface="Lexend"/>
              <a:sym typeface="Lexend"/>
            </a:endParaRPr>
          </a:p>
          <a:p>
            <a:pPr indent="-311150" lvl="0" marL="457200" rtl="0" algn="l">
              <a:lnSpc>
                <a:spcPct val="115000"/>
              </a:lnSpc>
              <a:spcBef>
                <a:spcPts val="0"/>
              </a:spcBef>
              <a:spcAft>
                <a:spcPts val="0"/>
              </a:spcAft>
              <a:buClr>
                <a:schemeClr val="dk1"/>
              </a:buClr>
              <a:buSzPts val="1300"/>
              <a:buFont typeface="Lexend"/>
              <a:buChar char="●"/>
            </a:pPr>
            <a:r>
              <a:rPr lang="en-US" sz="1300">
                <a:solidFill>
                  <a:schemeClr val="dk1"/>
                </a:solidFill>
                <a:latin typeface="Lexend"/>
                <a:ea typeface="Lexend"/>
                <a:cs typeface="Lexend"/>
                <a:sym typeface="Lexend"/>
              </a:rPr>
              <a:t>Then you embed the finalized video in Canvas.</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0"/>
              </a:spcAft>
              <a:buNone/>
            </a:pPr>
            <a:r>
              <a:rPr lang="en-US" sz="1300">
                <a:solidFill>
                  <a:schemeClr val="dk1"/>
                </a:solidFill>
                <a:latin typeface="Lexend"/>
                <a:ea typeface="Lexend"/>
                <a:cs typeface="Lexend"/>
                <a:sym typeface="Lexend"/>
              </a:rPr>
              <a:t>The most critical step is review. Auto-captions are a great starting point, but they don’t always handle technical terminology correctly, so that final check really matters.</a:t>
            </a:r>
            <a:endParaRPr sz="1300">
              <a:solidFill>
                <a:schemeClr val="dk1"/>
              </a:solidFill>
              <a:latin typeface="Lexend"/>
              <a:ea typeface="Lexend"/>
              <a:cs typeface="Lexend"/>
              <a:sym typeface="Lexend"/>
            </a:endParaRPr>
          </a:p>
          <a:p>
            <a:pPr indent="0" lvl="0" marL="0" rtl="0" algn="l">
              <a:lnSpc>
                <a:spcPct val="115000"/>
              </a:lnSpc>
              <a:spcBef>
                <a:spcPts val="1200"/>
              </a:spcBef>
              <a:spcAft>
                <a:spcPts val="0"/>
              </a:spcAft>
              <a:buNone/>
            </a:pPr>
            <a:r>
              <a:rPr lang="en-US" sz="1300">
                <a:solidFill>
                  <a:schemeClr val="dk1"/>
                </a:solidFill>
                <a:latin typeface="Lexend"/>
                <a:ea typeface="Lexend"/>
                <a:cs typeface="Lexend"/>
                <a:sym typeface="Lexend"/>
              </a:rPr>
              <a:t>Let me hand it over to Demo Lead so she can give a demo of this process.</a:t>
            </a:r>
            <a:endParaRPr sz="1300">
              <a:solidFill>
                <a:schemeClr val="dk1"/>
              </a:solidFill>
              <a:latin typeface="Lexend"/>
              <a:ea typeface="Lexend"/>
              <a:cs typeface="Lexend"/>
              <a:sym typeface="Lexend"/>
            </a:endParaRPr>
          </a:p>
          <a:p>
            <a:pPr indent="0" lvl="0" marL="158750" rtl="0" algn="l">
              <a:lnSpc>
                <a:spcPct val="100000"/>
              </a:lnSpc>
              <a:spcBef>
                <a:spcPts val="1200"/>
              </a:spcBef>
              <a:spcAft>
                <a:spcPts val="0"/>
              </a:spcAft>
              <a:buSzPts val="1100"/>
              <a:buNone/>
            </a:pPr>
            <a:r>
              <a:t/>
            </a:r>
            <a:endParaRPr b="0"/>
          </a:p>
        </p:txBody>
      </p:sp>
      <p:sp>
        <p:nvSpPr>
          <p:cNvPr id="110" name="Google Shape;110;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ba102704b9_14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US"/>
              <a:t>Demo Lead’s Demo</a:t>
            </a:r>
            <a:endParaRPr/>
          </a:p>
          <a:p>
            <a:pPr indent="0" lvl="0" marL="0" rtl="0" algn="l">
              <a:lnSpc>
                <a:spcPct val="100000"/>
              </a:lnSpc>
              <a:spcBef>
                <a:spcPts val="0"/>
              </a:spcBef>
              <a:spcAft>
                <a:spcPts val="0"/>
              </a:spcAft>
              <a:buSzPts val="1100"/>
              <a:buNone/>
            </a:pPr>
            <a:r>
              <a:t/>
            </a:r>
            <a:endParaRPr/>
          </a:p>
        </p:txBody>
      </p:sp>
      <p:sp>
        <p:nvSpPr>
          <p:cNvPr id="116" name="Google Shape;116;g3ba102704b9_14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lang="en-US"/>
              <a:t>Demo Lead’s Demo</a:t>
            </a:r>
            <a:endParaRPr/>
          </a:p>
          <a:p>
            <a:pPr indent="0" lvl="0" marL="0" rtl="0" algn="l">
              <a:lnSpc>
                <a:spcPct val="100000"/>
              </a:lnSpc>
              <a:spcBef>
                <a:spcPts val="0"/>
              </a:spcBef>
              <a:spcAft>
                <a:spcPts val="0"/>
              </a:spcAft>
              <a:buSzPts val="1100"/>
              <a:buNone/>
            </a:pPr>
            <a:r>
              <a:t/>
            </a:r>
            <a:endParaRPr/>
          </a:p>
        </p:txBody>
      </p:sp>
      <p:sp>
        <p:nvSpPr>
          <p:cNvPr id="121" name="Google Shape;12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5" name="Shape 65"/>
        <p:cNvGrpSpPr/>
        <p:nvPr/>
      </p:nvGrpSpPr>
      <p:grpSpPr>
        <a:xfrm>
          <a:off x="0" y="0"/>
          <a:ext cx="0" cy="0"/>
          <a:chOff x="0" y="0"/>
          <a:chExt cx="0" cy="0"/>
        </a:xfrm>
      </p:grpSpPr>
      <p:sp>
        <p:nvSpPr>
          <p:cNvPr id="66" name="Google Shape;66;p1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68" name="Google Shape;6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 name="Shape 15"/>
        <p:cNvGrpSpPr/>
        <p:nvPr/>
      </p:nvGrpSpPr>
      <p:grpSpPr>
        <a:xfrm>
          <a:off x="0" y="0"/>
          <a:ext cx="0" cy="0"/>
          <a:chOff x="0" y="0"/>
          <a:chExt cx="0" cy="0"/>
        </a:xfrm>
      </p:grpSpPr>
      <p:sp>
        <p:nvSpPr>
          <p:cNvPr id="16" name="Google Shape;16;p3"/>
          <p:cNvSpPr/>
          <p:nvPr>
            <p:ph idx="2" type="pic"/>
          </p:nvPr>
        </p:nvSpPr>
        <p:spPr>
          <a:xfrm>
            <a:off x="2843213" y="2146300"/>
            <a:ext cx="2454275" cy="2455863"/>
          </a:xfrm>
          <a:prstGeom prst="ellipse">
            <a:avLst/>
          </a:prstGeom>
          <a:noFill/>
          <a:ln>
            <a:noFill/>
          </a:ln>
        </p:spPr>
      </p:sp>
      <p:sp>
        <p:nvSpPr>
          <p:cNvPr id="17" name="Google Shape;17;p3"/>
          <p:cNvSpPr/>
          <p:nvPr>
            <p:ph idx="3" type="pic"/>
          </p:nvPr>
        </p:nvSpPr>
        <p:spPr>
          <a:xfrm>
            <a:off x="5699056" y="2146300"/>
            <a:ext cx="2454275" cy="2455863"/>
          </a:xfrm>
          <a:prstGeom prst="ellipse">
            <a:avLst/>
          </a:prstGeom>
          <a:noFill/>
          <a:ln>
            <a:noFill/>
          </a:ln>
        </p:spPr>
      </p:sp>
      <p:sp>
        <p:nvSpPr>
          <p:cNvPr id="18" name="Google Shape;18;p3"/>
          <p:cNvSpPr/>
          <p:nvPr>
            <p:ph idx="4" type="pic"/>
          </p:nvPr>
        </p:nvSpPr>
        <p:spPr>
          <a:xfrm>
            <a:off x="8554899" y="2146300"/>
            <a:ext cx="2454275" cy="2455863"/>
          </a:xfrm>
          <a:prstGeom prst="ellipse">
            <a:avLst/>
          </a:prstGeom>
          <a:noFill/>
          <a:ln>
            <a:noFill/>
          </a:ln>
        </p:spPr>
      </p:sp>
      <p:sp>
        <p:nvSpPr>
          <p:cNvPr id="19" name="Google Shape;19;p3"/>
          <p:cNvSpPr/>
          <p:nvPr>
            <p:ph idx="5" type="pic"/>
          </p:nvPr>
        </p:nvSpPr>
        <p:spPr>
          <a:xfrm>
            <a:off x="11410742" y="2146299"/>
            <a:ext cx="2454275" cy="2455863"/>
          </a:xfrm>
          <a:prstGeom prst="ellipse">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sp>
        <p:nvSpPr>
          <p:cNvPr id="21" name="Google Shape;21;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3" name="Google Shape;23;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 name="Shape 26"/>
        <p:cNvGrpSpPr/>
        <p:nvPr/>
      </p:nvGrpSpPr>
      <p:grpSpPr>
        <a:xfrm>
          <a:off x="0" y="0"/>
          <a:ext cx="0" cy="0"/>
          <a:chOff x="0" y="0"/>
          <a:chExt cx="0" cy="0"/>
        </a:xfrm>
      </p:grpSpPr>
      <p:sp>
        <p:nvSpPr>
          <p:cNvPr id="27" name="Google Shape;27;p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9" name="Google Shape;29;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5" name="Google Shape;35;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1" name="Google Shape;41;p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2" name="Google Shape;42;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5" name="Shape 45"/>
        <p:cNvGrpSpPr/>
        <p:nvPr/>
      </p:nvGrpSpPr>
      <p:grpSpPr>
        <a:xfrm>
          <a:off x="0" y="0"/>
          <a:ext cx="0" cy="0"/>
          <a:chOff x="0" y="0"/>
          <a:chExt cx="0" cy="0"/>
        </a:xfrm>
      </p:grpSpPr>
      <p:sp>
        <p:nvSpPr>
          <p:cNvPr id="46" name="Google Shape;46;p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48" name="Google Shape;48;p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49" name="Google Shape;49;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2" name="Shape 52"/>
        <p:cNvGrpSpPr/>
        <p:nvPr/>
      </p:nvGrpSpPr>
      <p:grpSpPr>
        <a:xfrm>
          <a:off x="0" y="0"/>
          <a:ext cx="0" cy="0"/>
          <a:chOff x="0" y="0"/>
          <a:chExt cx="0" cy="0"/>
        </a:xfrm>
      </p:grpSpPr>
      <p:sp>
        <p:nvSpPr>
          <p:cNvPr id="53" name="Google Shape;53;p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9"/>
          <p:cNvSpPr/>
          <p:nvPr>
            <p:ph idx="2" type="pic"/>
          </p:nvPr>
        </p:nvSpPr>
        <p:spPr>
          <a:xfrm>
            <a:off x="1792288" y="612775"/>
            <a:ext cx="5486400" cy="4114800"/>
          </a:xfrm>
          <a:prstGeom prst="rect">
            <a:avLst/>
          </a:prstGeom>
          <a:noFill/>
          <a:ln>
            <a:noFill/>
          </a:ln>
        </p:spPr>
      </p:sp>
      <p:sp>
        <p:nvSpPr>
          <p:cNvPr id="55" name="Google Shape;55;p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6" name="Google Shape;56;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9" name="Shape 59"/>
        <p:cNvGrpSpPr/>
        <p:nvPr/>
      </p:nvGrpSpPr>
      <p:grpSpPr>
        <a:xfrm>
          <a:off x="0" y="0"/>
          <a:ext cx="0" cy="0"/>
          <a:chOff x="0" y="0"/>
          <a:chExt cx="0" cy="0"/>
        </a:xfrm>
      </p:grpSpPr>
      <p:sp>
        <p:nvSpPr>
          <p:cNvPr id="60" name="Google Shape;60;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62" name="Google Shape;6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hyperlink" Target="https://docs.google.com/document/d/16GtzTcePGB3-l_GUBfb4gELJEhZ7_IIqhbnJkaqWsgI/edit?usp=drive_lin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 name="Shape 74"/>
        <p:cNvGrpSpPr/>
        <p:nvPr/>
      </p:nvGrpSpPr>
      <p:grpSpPr>
        <a:xfrm>
          <a:off x="0" y="0"/>
          <a:ext cx="0" cy="0"/>
          <a:chOff x="0" y="0"/>
          <a:chExt cx="0" cy="0"/>
        </a:xfrm>
      </p:grpSpPr>
      <p:sp>
        <p:nvSpPr>
          <p:cNvPr id="75" name="Google Shape;75;p12"/>
          <p:cNvSpPr txBox="1"/>
          <p:nvPr>
            <p:ph idx="4294967295" type="title"/>
          </p:nvPr>
        </p:nvSpPr>
        <p:spPr>
          <a:xfrm>
            <a:off x="2084124" y="2583449"/>
            <a:ext cx="14503800" cy="8058000"/>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rgbClr val="000000"/>
              </a:buClr>
              <a:buSzPts val="11300"/>
              <a:buNone/>
            </a:pPr>
            <a:r>
              <a:rPr b="1" lang="en-US" sz="11300">
                <a:solidFill>
                  <a:srgbClr val="0F243E"/>
                </a:solidFill>
                <a:latin typeface="Arial"/>
                <a:ea typeface="Arial"/>
                <a:cs typeface="Arial"/>
                <a:sym typeface="Arial"/>
              </a:rPr>
              <a:t>Using Closed Captions in YuJa: </a:t>
            </a:r>
            <a:endParaRPr b="1" sz="11300">
              <a:solidFill>
                <a:srgbClr val="0F243E"/>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i="1" lang="en-US" sz="6000">
                <a:latin typeface="Arial"/>
                <a:ea typeface="Arial"/>
                <a:cs typeface="Arial"/>
                <a:sym typeface="Arial"/>
              </a:rPr>
              <a:t>A Practical Guide for Canvas Instructors</a:t>
            </a:r>
            <a:br>
              <a:rPr i="1" lang="en-US" sz="7200">
                <a:latin typeface="Arial"/>
                <a:ea typeface="Arial"/>
                <a:cs typeface="Arial"/>
                <a:sym typeface="Arial"/>
              </a:rPr>
            </a:br>
            <a:endParaRPr b="1" sz="7200">
              <a:solidFill>
                <a:srgbClr val="0F243E"/>
              </a:solidFill>
              <a:latin typeface="Arial"/>
              <a:ea typeface="Arial"/>
              <a:cs typeface="Arial"/>
              <a:sym typeface="Arial"/>
            </a:endParaRPr>
          </a:p>
          <a:p>
            <a:pPr indent="0" lvl="0" marL="0" rtl="0" algn="l">
              <a:lnSpc>
                <a:spcPct val="90000"/>
              </a:lnSpc>
              <a:spcBef>
                <a:spcPts val="0"/>
              </a:spcBef>
              <a:spcAft>
                <a:spcPts val="0"/>
              </a:spcAft>
              <a:buClr>
                <a:srgbClr val="000000"/>
              </a:buClr>
              <a:buSzPts val="11300"/>
              <a:buNone/>
            </a:pPr>
            <a:br>
              <a:rPr lang="en-US" sz="9600"/>
            </a:br>
            <a:endParaRPr b="1" i="0" sz="11300" u="none" cap="none" strike="noStrike">
              <a:solidFill>
                <a:srgbClr val="000000"/>
              </a:solidFill>
              <a:latin typeface="Arial"/>
              <a:ea typeface="Arial"/>
              <a:cs typeface="Arial"/>
              <a:sym typeface="Arial"/>
            </a:endParaRPr>
          </a:p>
        </p:txBody>
      </p:sp>
      <p:sp>
        <p:nvSpPr>
          <p:cNvPr id="76" name="Google Shape;76;p12"/>
          <p:cNvSpPr txBox="1"/>
          <p:nvPr/>
        </p:nvSpPr>
        <p:spPr>
          <a:xfrm>
            <a:off x="2084125" y="8514625"/>
            <a:ext cx="9249900" cy="1015800"/>
          </a:xfrm>
          <a:prstGeom prst="rect">
            <a:avLst/>
          </a:prstGeom>
          <a:noFill/>
          <a:ln>
            <a:noFill/>
          </a:ln>
        </p:spPr>
        <p:txBody>
          <a:bodyPr anchorCtr="0" anchor="t" bIns="0" lIns="0" spcFirstLastPara="1" rIns="0" wrap="square" tIns="0">
            <a:spAutoFit/>
          </a:bodyPr>
          <a:lstStyle/>
          <a:p>
            <a:pPr indent="0" lvl="0" marL="0" marR="0" rtl="0" algn="l">
              <a:lnSpc>
                <a:spcPct val="119958"/>
              </a:lnSpc>
              <a:spcBef>
                <a:spcPts val="0"/>
              </a:spcBef>
              <a:spcAft>
                <a:spcPts val="0"/>
              </a:spcAft>
              <a:buClr>
                <a:srgbClr val="000000"/>
              </a:buClr>
              <a:buSzPts val="2400"/>
              <a:buFont typeface="Arial"/>
              <a:buNone/>
            </a:pPr>
            <a:r>
              <a:rPr lang="en-US" sz="3000">
                <a:solidFill>
                  <a:srgbClr val="1D2757"/>
                </a:solidFill>
              </a:rPr>
              <a:t>Presented by: Instructional Design Team</a:t>
            </a:r>
            <a:endParaRPr b="0" i="0" sz="30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28" name="Shape 128"/>
        <p:cNvGrpSpPr/>
        <p:nvPr/>
      </p:nvGrpSpPr>
      <p:grpSpPr>
        <a:xfrm>
          <a:off x="0" y="0"/>
          <a:ext cx="0" cy="0"/>
          <a:chOff x="0" y="0"/>
          <a:chExt cx="0" cy="0"/>
        </a:xfrm>
      </p:grpSpPr>
      <p:sp>
        <p:nvSpPr>
          <p:cNvPr id="129" name="Google Shape;129;p21"/>
          <p:cNvSpPr txBox="1"/>
          <p:nvPr>
            <p:ph idx="4294967295" type="title"/>
          </p:nvPr>
        </p:nvSpPr>
        <p:spPr>
          <a:xfrm>
            <a:off x="3776201" y="889475"/>
            <a:ext cx="14021100" cy="846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6600"/>
              <a:buFont typeface="Arial"/>
              <a:buNone/>
            </a:pPr>
            <a:r>
              <a:rPr b="1" lang="en-US" sz="5500">
                <a:latin typeface="Arial"/>
                <a:ea typeface="Arial"/>
                <a:cs typeface="Arial"/>
                <a:sym typeface="Arial"/>
              </a:rPr>
              <a:t>Generating Automatic Captions</a:t>
            </a:r>
            <a:endParaRPr b="1" i="0" sz="5500" u="none" cap="none" strike="noStrike">
              <a:latin typeface="Arial"/>
              <a:ea typeface="Arial"/>
              <a:cs typeface="Arial"/>
              <a:sym typeface="Arial"/>
            </a:endParaRPr>
          </a:p>
        </p:txBody>
      </p:sp>
      <p:sp>
        <p:nvSpPr>
          <p:cNvPr id="130" name="Google Shape;130;p21"/>
          <p:cNvSpPr txBox="1"/>
          <p:nvPr/>
        </p:nvSpPr>
        <p:spPr>
          <a:xfrm>
            <a:off x="4030225" y="2296075"/>
            <a:ext cx="11953500" cy="520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800"/>
              <a:buFont typeface="Arial"/>
              <a:buNone/>
            </a:pPr>
            <a:r>
              <a:rPr lang="en-US" sz="4800">
                <a:solidFill>
                  <a:schemeClr val="dk1"/>
                </a:solidFill>
              </a:rPr>
              <a:t>• YuJa auto-generated captions by default</a:t>
            </a:r>
            <a:endParaRPr sz="4800">
              <a:solidFill>
                <a:schemeClr val="dk1"/>
              </a:solidFill>
            </a:endParaRPr>
          </a:p>
          <a:p>
            <a:pPr indent="0" lvl="0" marL="0" rtl="0" algn="l">
              <a:spcBef>
                <a:spcPts val="0"/>
              </a:spcBef>
              <a:spcAft>
                <a:spcPts val="0"/>
              </a:spcAft>
              <a:buClr>
                <a:schemeClr val="dk1"/>
              </a:buClr>
              <a:buSzPts val="1800"/>
              <a:buFont typeface="Arial"/>
              <a:buNone/>
            </a:pPr>
            <a:r>
              <a:rPr lang="en-US" sz="4800">
                <a:solidFill>
                  <a:schemeClr val="dk1"/>
                </a:solidFill>
              </a:rPr>
              <a:t>• If not, open the video:</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 Go to Actions → Auto Caption</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 Allow processing time</a:t>
            </a:r>
            <a:endParaRPr sz="4800">
              <a:solidFill>
                <a:schemeClr val="dk1"/>
              </a:solidFill>
            </a:endParaRPr>
          </a:p>
          <a:p>
            <a:pPr indent="0" lvl="0" marL="114300" rtl="0" algn="l">
              <a:spcBef>
                <a:spcPts val="0"/>
              </a:spcBef>
              <a:spcAft>
                <a:spcPts val="0"/>
              </a:spcAft>
              <a:buClr>
                <a:schemeClr val="dk1"/>
              </a:buClr>
              <a:buSzPts val="1800"/>
              <a:buFont typeface="Arial"/>
              <a:buNone/>
            </a:pPr>
            <a:r>
              <a:t/>
            </a:r>
            <a:endParaRPr sz="2800">
              <a:solidFill>
                <a:schemeClr val="dk1"/>
              </a:solidFill>
            </a:endParaRPr>
          </a:p>
          <a:p>
            <a:pPr indent="0" lvl="0" marL="0" rtl="0" algn="l">
              <a:spcBef>
                <a:spcPts val="0"/>
              </a:spcBef>
              <a:spcAft>
                <a:spcPts val="0"/>
              </a:spcAft>
              <a:buNone/>
            </a:pPr>
            <a:r>
              <a:t/>
            </a:r>
            <a:endParaRPr sz="48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34" name="Shape 134"/>
        <p:cNvGrpSpPr/>
        <p:nvPr/>
      </p:nvGrpSpPr>
      <p:grpSpPr>
        <a:xfrm>
          <a:off x="0" y="0"/>
          <a:ext cx="0" cy="0"/>
          <a:chOff x="0" y="0"/>
          <a:chExt cx="0" cy="0"/>
        </a:xfrm>
      </p:grpSpPr>
      <p:sp>
        <p:nvSpPr>
          <p:cNvPr id="135" name="Google Shape;135;p22"/>
          <p:cNvSpPr txBox="1"/>
          <p:nvPr>
            <p:ph idx="4294967295" type="title"/>
          </p:nvPr>
        </p:nvSpPr>
        <p:spPr>
          <a:xfrm>
            <a:off x="3776201" y="889475"/>
            <a:ext cx="14021100" cy="846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6600"/>
              <a:buFont typeface="Arial"/>
              <a:buNone/>
            </a:pPr>
            <a:r>
              <a:rPr b="1" lang="en-US" sz="5500">
                <a:latin typeface="Arial"/>
                <a:ea typeface="Arial"/>
                <a:cs typeface="Arial"/>
                <a:sym typeface="Arial"/>
              </a:rPr>
              <a:t>Editing Captions</a:t>
            </a:r>
            <a:endParaRPr b="1" i="0" sz="5500" u="none" cap="none" strike="noStrike">
              <a:latin typeface="Arial"/>
              <a:ea typeface="Arial"/>
              <a:cs typeface="Arial"/>
              <a:sym typeface="Arial"/>
            </a:endParaRPr>
          </a:p>
        </p:txBody>
      </p:sp>
      <p:sp>
        <p:nvSpPr>
          <p:cNvPr id="136" name="Google Shape;136;p22"/>
          <p:cNvSpPr txBox="1"/>
          <p:nvPr/>
        </p:nvSpPr>
        <p:spPr>
          <a:xfrm>
            <a:off x="4030225" y="2296075"/>
            <a:ext cx="11953500" cy="5205300"/>
          </a:xfrm>
          <a:prstGeom prst="rect">
            <a:avLst/>
          </a:prstGeom>
          <a:noFill/>
          <a:ln>
            <a:noFill/>
          </a:ln>
        </p:spPr>
        <p:txBody>
          <a:bodyPr anchorCtr="0" anchor="t" bIns="91425" lIns="91425" spcFirstLastPara="1" rIns="91425" wrap="square" tIns="91425">
            <a:noAutofit/>
          </a:bodyPr>
          <a:lstStyle/>
          <a:p>
            <a:pPr indent="-533400" lvl="0" marL="457200" rtl="0" algn="l">
              <a:spcBef>
                <a:spcPts val="0"/>
              </a:spcBef>
              <a:spcAft>
                <a:spcPts val="0"/>
              </a:spcAft>
              <a:buClr>
                <a:schemeClr val="dk1"/>
              </a:buClr>
              <a:buSzPts val="4800"/>
              <a:buChar char="•"/>
            </a:pPr>
            <a:r>
              <a:rPr lang="en-US" sz="4800">
                <a:solidFill>
                  <a:schemeClr val="dk1"/>
                </a:solidFill>
              </a:rPr>
              <a:t>Open video → Captions → Edit</a:t>
            </a:r>
            <a:endParaRPr sz="4800">
              <a:solidFill>
                <a:schemeClr val="dk1"/>
              </a:solidFill>
            </a:endParaRPr>
          </a:p>
          <a:p>
            <a:pPr indent="-533400" lvl="0" marL="457200" rtl="0" algn="l">
              <a:spcBef>
                <a:spcPts val="0"/>
              </a:spcBef>
              <a:spcAft>
                <a:spcPts val="0"/>
              </a:spcAft>
              <a:buClr>
                <a:schemeClr val="dk1"/>
              </a:buClr>
              <a:buSzPts val="4800"/>
              <a:buChar char="•"/>
            </a:pPr>
            <a:r>
              <a:rPr lang="en-US" sz="4800">
                <a:solidFill>
                  <a:schemeClr val="dk1"/>
                </a:solidFill>
              </a:rPr>
              <a:t>Use the Caption Editor to:</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 Fix terminology and punctuation</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 Adjust timing</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 Save and publish updated captions</a:t>
            </a:r>
            <a:endParaRPr sz="4800">
              <a:solidFill>
                <a:schemeClr val="dk1"/>
              </a:solidFill>
            </a:endParaRPr>
          </a:p>
          <a:p>
            <a:pPr indent="0" lvl="0" marL="114300" rtl="0" algn="l">
              <a:spcBef>
                <a:spcPts val="0"/>
              </a:spcBef>
              <a:spcAft>
                <a:spcPts val="0"/>
              </a:spcAft>
              <a:buClr>
                <a:schemeClr val="dk1"/>
              </a:buClr>
              <a:buSzPts val="1800"/>
              <a:buFont typeface="Arial"/>
              <a:buNone/>
            </a:pPr>
            <a:r>
              <a:t/>
            </a:r>
            <a:endParaRPr sz="2800">
              <a:solidFill>
                <a:schemeClr val="dk1"/>
              </a:solidFill>
            </a:endParaRPr>
          </a:p>
          <a:p>
            <a:pPr indent="0" lvl="0" marL="114300" rtl="0" algn="l">
              <a:spcBef>
                <a:spcPts val="0"/>
              </a:spcBef>
              <a:spcAft>
                <a:spcPts val="0"/>
              </a:spcAft>
              <a:buNone/>
            </a:pPr>
            <a:r>
              <a:t/>
            </a:r>
            <a:endParaRPr sz="4800">
              <a:solidFill>
                <a:schemeClr val="dk1"/>
              </a:solidFill>
            </a:endParaRPr>
          </a:p>
          <a:p>
            <a:pPr indent="0" lvl="0" marL="0" rtl="0" algn="l">
              <a:spcBef>
                <a:spcPts val="0"/>
              </a:spcBef>
              <a:spcAft>
                <a:spcPts val="0"/>
              </a:spcAft>
              <a:buNone/>
            </a:pPr>
            <a:r>
              <a:t/>
            </a:r>
            <a:endParaRPr sz="48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40" name="Shape 140"/>
        <p:cNvGrpSpPr/>
        <p:nvPr/>
      </p:nvGrpSpPr>
      <p:grpSpPr>
        <a:xfrm>
          <a:off x="0" y="0"/>
          <a:ext cx="0" cy="0"/>
          <a:chOff x="0" y="0"/>
          <a:chExt cx="0" cy="0"/>
        </a:xfrm>
      </p:grpSpPr>
      <p:sp>
        <p:nvSpPr>
          <p:cNvPr id="141" name="Google Shape;141;p23"/>
          <p:cNvSpPr txBox="1"/>
          <p:nvPr>
            <p:ph idx="4294967295" type="title"/>
          </p:nvPr>
        </p:nvSpPr>
        <p:spPr>
          <a:xfrm>
            <a:off x="3776201" y="889475"/>
            <a:ext cx="14021100" cy="1693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6600"/>
              <a:buFont typeface="Arial"/>
              <a:buNone/>
            </a:pPr>
            <a:r>
              <a:rPr b="1" lang="en-US" sz="5500">
                <a:latin typeface="Arial"/>
                <a:ea typeface="Arial"/>
                <a:cs typeface="Arial"/>
                <a:sym typeface="Arial"/>
              </a:rPr>
              <a:t>Uploading a Caption File (Optional)</a:t>
            </a:r>
            <a:endParaRPr b="1" sz="5500">
              <a:latin typeface="Arial"/>
              <a:ea typeface="Arial"/>
              <a:cs typeface="Arial"/>
              <a:sym typeface="Arial"/>
            </a:endParaRPr>
          </a:p>
          <a:p>
            <a:pPr indent="0" lvl="0" marL="0" rtl="0" algn="l">
              <a:spcBef>
                <a:spcPts val="0"/>
              </a:spcBef>
              <a:spcAft>
                <a:spcPts val="0"/>
              </a:spcAft>
              <a:buClr>
                <a:schemeClr val="dk1"/>
              </a:buClr>
              <a:buSzPts val="6600"/>
              <a:buFont typeface="Arial"/>
              <a:buNone/>
            </a:pPr>
            <a:r>
              <a:t/>
            </a:r>
            <a:endParaRPr b="1" sz="5500">
              <a:latin typeface="Arial"/>
              <a:ea typeface="Arial"/>
              <a:cs typeface="Arial"/>
              <a:sym typeface="Arial"/>
            </a:endParaRPr>
          </a:p>
        </p:txBody>
      </p:sp>
      <p:sp>
        <p:nvSpPr>
          <p:cNvPr id="142" name="Google Shape;142;p23"/>
          <p:cNvSpPr txBox="1"/>
          <p:nvPr/>
        </p:nvSpPr>
        <p:spPr>
          <a:xfrm>
            <a:off x="4030225" y="2296075"/>
            <a:ext cx="11953500" cy="520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800"/>
              <a:buFont typeface="Arial"/>
              <a:buNone/>
            </a:pPr>
            <a:r>
              <a:t/>
            </a:r>
            <a:endParaRPr sz="2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Accepted formats: .srt, .vtt</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Ideal for scripted content or professional captions</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Upload via Captions → Upload</a:t>
            </a:r>
            <a:endParaRPr sz="4800">
              <a:solidFill>
                <a:schemeClr val="dk1"/>
              </a:solidFill>
            </a:endParaRPr>
          </a:p>
          <a:p>
            <a:pPr indent="0" lvl="0" marL="114300" rtl="0" algn="l">
              <a:spcBef>
                <a:spcPts val="0"/>
              </a:spcBef>
              <a:spcAft>
                <a:spcPts val="0"/>
              </a:spcAft>
              <a:buClr>
                <a:schemeClr val="dk1"/>
              </a:buClr>
              <a:buSzPts val="1800"/>
              <a:buFont typeface="Arial"/>
              <a:buNone/>
            </a:pPr>
            <a:r>
              <a:t/>
            </a:r>
            <a:endParaRPr sz="2800">
              <a:solidFill>
                <a:schemeClr val="dk1"/>
              </a:solidFill>
            </a:endParaRPr>
          </a:p>
          <a:p>
            <a:pPr indent="0" lvl="0" marL="0" rtl="0" algn="l">
              <a:spcBef>
                <a:spcPts val="0"/>
              </a:spcBef>
              <a:spcAft>
                <a:spcPts val="0"/>
              </a:spcAft>
              <a:buNone/>
            </a:pPr>
            <a:r>
              <a:t/>
            </a:r>
            <a:endParaRPr sz="4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46" name="Shape 146"/>
        <p:cNvGrpSpPr/>
        <p:nvPr/>
      </p:nvGrpSpPr>
      <p:grpSpPr>
        <a:xfrm>
          <a:off x="0" y="0"/>
          <a:ext cx="0" cy="0"/>
          <a:chOff x="0" y="0"/>
          <a:chExt cx="0" cy="0"/>
        </a:xfrm>
      </p:grpSpPr>
      <p:sp>
        <p:nvSpPr>
          <p:cNvPr id="147" name="Google Shape;147;p24"/>
          <p:cNvSpPr txBox="1"/>
          <p:nvPr>
            <p:ph idx="4294967295" type="title"/>
          </p:nvPr>
        </p:nvSpPr>
        <p:spPr>
          <a:xfrm>
            <a:off x="3776201" y="889475"/>
            <a:ext cx="14021100" cy="1693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6600"/>
              <a:buFont typeface="Arial"/>
              <a:buNone/>
            </a:pPr>
            <a:r>
              <a:rPr b="1" lang="en-US" sz="5500">
                <a:latin typeface="Arial"/>
                <a:ea typeface="Arial"/>
                <a:cs typeface="Arial"/>
                <a:sym typeface="Arial"/>
              </a:rPr>
              <a:t>Embedding Videos in Canvas</a:t>
            </a:r>
            <a:endParaRPr b="1" sz="5500">
              <a:latin typeface="Arial"/>
              <a:ea typeface="Arial"/>
              <a:cs typeface="Arial"/>
              <a:sym typeface="Arial"/>
            </a:endParaRPr>
          </a:p>
          <a:p>
            <a:pPr indent="0" lvl="0" marL="0" rtl="0" algn="l">
              <a:spcBef>
                <a:spcPts val="0"/>
              </a:spcBef>
              <a:spcAft>
                <a:spcPts val="0"/>
              </a:spcAft>
              <a:buClr>
                <a:schemeClr val="dk1"/>
              </a:buClr>
              <a:buSzPts val="6600"/>
              <a:buFont typeface="Arial"/>
              <a:buNone/>
            </a:pPr>
            <a:r>
              <a:t/>
            </a:r>
            <a:endParaRPr b="1" sz="5500">
              <a:latin typeface="Arial"/>
              <a:ea typeface="Arial"/>
              <a:cs typeface="Arial"/>
              <a:sym typeface="Arial"/>
            </a:endParaRPr>
          </a:p>
        </p:txBody>
      </p:sp>
      <p:sp>
        <p:nvSpPr>
          <p:cNvPr id="148" name="Google Shape;148;p24"/>
          <p:cNvSpPr txBox="1"/>
          <p:nvPr/>
        </p:nvSpPr>
        <p:spPr>
          <a:xfrm>
            <a:off x="4030225" y="2296075"/>
            <a:ext cx="11953500" cy="5205300"/>
          </a:xfrm>
          <a:prstGeom prst="rect">
            <a:avLst/>
          </a:prstGeom>
          <a:noFill/>
          <a:ln>
            <a:noFill/>
          </a:ln>
        </p:spPr>
        <p:txBody>
          <a:bodyPr anchorCtr="0" anchor="t" bIns="91425" lIns="91425" spcFirstLastPara="1" rIns="91425" wrap="square" tIns="91425">
            <a:noAutofit/>
          </a:bodyPr>
          <a:lstStyle/>
          <a:p>
            <a:pPr indent="-533400" lvl="0" marL="457200" rtl="0" algn="l">
              <a:spcBef>
                <a:spcPts val="0"/>
              </a:spcBef>
              <a:spcAft>
                <a:spcPts val="0"/>
              </a:spcAft>
              <a:buClr>
                <a:schemeClr val="dk1"/>
              </a:buClr>
              <a:buSzPts val="4800"/>
              <a:buChar char="•"/>
            </a:pPr>
            <a:r>
              <a:rPr lang="en-US" sz="4800">
                <a:solidFill>
                  <a:schemeClr val="dk1"/>
                </a:solidFill>
              </a:rPr>
              <a:t>In Canvas Rich Content Editor (RCE):</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 Click YuJa Media Chooser</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 Select your video</a:t>
            </a:r>
            <a:endParaRPr sz="4800">
              <a:solidFill>
                <a:schemeClr val="dk1"/>
              </a:solidFill>
            </a:endParaRPr>
          </a:p>
          <a:p>
            <a:pPr indent="0" lvl="0" marL="114300" rtl="0" algn="l">
              <a:spcBef>
                <a:spcPts val="0"/>
              </a:spcBef>
              <a:spcAft>
                <a:spcPts val="0"/>
              </a:spcAft>
              <a:buClr>
                <a:schemeClr val="dk1"/>
              </a:buClr>
              <a:buSzPts val="1800"/>
              <a:buFont typeface="Arial"/>
              <a:buNone/>
            </a:pPr>
            <a:r>
              <a:rPr lang="en-US" sz="4800">
                <a:solidFill>
                  <a:schemeClr val="dk1"/>
                </a:solidFill>
              </a:rPr>
              <a:t>  - Insert and preview to confirm captions display correctly</a:t>
            </a:r>
            <a:endParaRPr sz="4800">
              <a:solidFill>
                <a:schemeClr val="dk1"/>
              </a:solidFill>
            </a:endParaRPr>
          </a:p>
          <a:p>
            <a:pPr indent="0" lvl="0" marL="114300" rtl="0" algn="l">
              <a:spcBef>
                <a:spcPts val="0"/>
              </a:spcBef>
              <a:spcAft>
                <a:spcPts val="0"/>
              </a:spcAft>
              <a:buClr>
                <a:schemeClr val="dk1"/>
              </a:buClr>
              <a:buSzPts val="1800"/>
              <a:buFont typeface="Arial"/>
              <a:buNone/>
            </a:pPr>
            <a:r>
              <a:t/>
            </a:r>
            <a:endParaRPr sz="2800">
              <a:solidFill>
                <a:schemeClr val="dk1"/>
              </a:solidFill>
            </a:endParaRPr>
          </a:p>
          <a:p>
            <a:pPr indent="0" lvl="0" marL="0" rtl="0" algn="l">
              <a:spcBef>
                <a:spcPts val="0"/>
              </a:spcBef>
              <a:spcAft>
                <a:spcPts val="0"/>
              </a:spcAft>
              <a:buNone/>
            </a:pPr>
            <a:r>
              <a:t/>
            </a:r>
            <a:endParaRPr sz="28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sp>
        <p:nvSpPr>
          <p:cNvPr id="153" name="Google Shape;153;p25"/>
          <p:cNvSpPr txBox="1"/>
          <p:nvPr>
            <p:ph idx="4294967295" type="title"/>
          </p:nvPr>
        </p:nvSpPr>
        <p:spPr>
          <a:xfrm>
            <a:off x="1790002" y="641787"/>
            <a:ext cx="162300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600"/>
              <a:buFont typeface="Arial"/>
              <a:buNone/>
            </a:pPr>
            <a:r>
              <a:rPr b="1" lang="en-US" sz="5500">
                <a:solidFill>
                  <a:schemeClr val="lt1"/>
                </a:solidFill>
                <a:latin typeface="Arial"/>
                <a:ea typeface="Arial"/>
                <a:cs typeface="Arial"/>
                <a:sym typeface="Arial"/>
              </a:rPr>
              <a:t>Best Practices</a:t>
            </a:r>
            <a:endParaRPr b="1" sz="5500">
              <a:solidFill>
                <a:schemeClr val="lt1"/>
              </a:solidFill>
              <a:latin typeface="Arial"/>
              <a:ea typeface="Arial"/>
              <a:cs typeface="Arial"/>
              <a:sym typeface="Arial"/>
            </a:endParaRPr>
          </a:p>
        </p:txBody>
      </p:sp>
      <p:sp>
        <p:nvSpPr>
          <p:cNvPr id="154" name="Google Shape;154;p25"/>
          <p:cNvSpPr txBox="1"/>
          <p:nvPr>
            <p:ph idx="1" type="body"/>
          </p:nvPr>
        </p:nvSpPr>
        <p:spPr>
          <a:xfrm>
            <a:off x="1789943" y="2846589"/>
            <a:ext cx="14708100" cy="7004400"/>
          </a:xfrm>
          <a:prstGeom prst="rect">
            <a:avLst/>
          </a:prstGeom>
          <a:noFill/>
          <a:ln>
            <a:noFill/>
          </a:ln>
        </p:spPr>
        <p:txBody>
          <a:bodyPr anchorCtr="0" anchor="t" bIns="45700" lIns="91425" spcFirstLastPara="1" rIns="91425" wrap="square" tIns="45700">
            <a:normAutofit lnSpcReduction="10000"/>
          </a:bodyPr>
          <a:lstStyle/>
          <a:p>
            <a:pPr indent="0" lvl="0" marL="114300" rtl="0" algn="l">
              <a:spcBef>
                <a:spcPts val="0"/>
              </a:spcBef>
              <a:spcAft>
                <a:spcPts val="0"/>
              </a:spcAft>
              <a:buNone/>
            </a:pPr>
            <a:r>
              <a:rPr lang="en-US" sz="4800">
                <a:latin typeface="Arial"/>
                <a:ea typeface="Arial"/>
                <a:cs typeface="Arial"/>
                <a:sym typeface="Arial"/>
              </a:rPr>
              <a:t>• Before creating or adding any recordings to your course, reach out to your Instructional Designer</a:t>
            </a:r>
            <a:endParaRPr sz="4800">
              <a:latin typeface="Arial"/>
              <a:ea typeface="Arial"/>
              <a:cs typeface="Arial"/>
              <a:sym typeface="Arial"/>
            </a:endParaRPr>
          </a:p>
          <a:p>
            <a:pPr indent="0" lvl="0" marL="114300" rtl="0" algn="l">
              <a:spcBef>
                <a:spcPts val="0"/>
              </a:spcBef>
              <a:spcAft>
                <a:spcPts val="0"/>
              </a:spcAft>
              <a:buClr>
                <a:schemeClr val="dk1"/>
              </a:buClr>
              <a:buSzPts val="1100"/>
              <a:buFont typeface="Arial"/>
              <a:buNone/>
            </a:pPr>
            <a:r>
              <a:rPr lang="en-US" sz="4800">
                <a:latin typeface="Arial"/>
                <a:ea typeface="Arial"/>
                <a:cs typeface="Arial"/>
                <a:sym typeface="Arial"/>
              </a:rPr>
              <a:t>• </a:t>
            </a:r>
            <a:r>
              <a:rPr lang="en-US" sz="4800">
                <a:latin typeface="Arial"/>
                <a:ea typeface="Arial"/>
                <a:cs typeface="Arial"/>
                <a:sym typeface="Arial"/>
              </a:rPr>
              <a:t>Use clear, concise language</a:t>
            </a:r>
            <a:endParaRPr sz="4800">
              <a:latin typeface="Arial"/>
              <a:ea typeface="Arial"/>
              <a:cs typeface="Arial"/>
              <a:sym typeface="Arial"/>
            </a:endParaRPr>
          </a:p>
          <a:p>
            <a:pPr indent="0" lvl="0" marL="114300" rtl="0" algn="l">
              <a:spcBef>
                <a:spcPts val="0"/>
              </a:spcBef>
              <a:spcAft>
                <a:spcPts val="0"/>
              </a:spcAft>
              <a:buClr>
                <a:schemeClr val="dk1"/>
              </a:buClr>
              <a:buSzPts val="1100"/>
              <a:buFont typeface="Arial"/>
              <a:buNone/>
            </a:pPr>
            <a:r>
              <a:rPr lang="en-US" sz="4800">
                <a:latin typeface="Arial"/>
                <a:ea typeface="Arial"/>
                <a:cs typeface="Arial"/>
                <a:sym typeface="Arial"/>
              </a:rPr>
              <a:t>• Break lines at natural phrases</a:t>
            </a:r>
            <a:endParaRPr sz="4800">
              <a:latin typeface="Arial"/>
              <a:ea typeface="Arial"/>
              <a:cs typeface="Arial"/>
              <a:sym typeface="Arial"/>
            </a:endParaRPr>
          </a:p>
          <a:p>
            <a:pPr indent="0" lvl="0" marL="114300" rtl="0" algn="l">
              <a:spcBef>
                <a:spcPts val="0"/>
              </a:spcBef>
              <a:spcAft>
                <a:spcPts val="0"/>
              </a:spcAft>
              <a:buClr>
                <a:schemeClr val="dk1"/>
              </a:buClr>
              <a:buSzPts val="1100"/>
              <a:buFont typeface="Arial"/>
              <a:buNone/>
            </a:pPr>
            <a:r>
              <a:rPr lang="en-US" sz="4800">
                <a:latin typeface="Arial"/>
                <a:ea typeface="Arial"/>
                <a:cs typeface="Arial"/>
                <a:sym typeface="Arial"/>
              </a:rPr>
              <a:t>• Verify technical terms</a:t>
            </a:r>
            <a:endParaRPr sz="4800">
              <a:latin typeface="Arial"/>
              <a:ea typeface="Arial"/>
              <a:cs typeface="Arial"/>
              <a:sym typeface="Arial"/>
            </a:endParaRPr>
          </a:p>
          <a:p>
            <a:pPr indent="0" lvl="0" marL="114300" rtl="0" algn="l">
              <a:spcBef>
                <a:spcPts val="0"/>
              </a:spcBef>
              <a:spcAft>
                <a:spcPts val="0"/>
              </a:spcAft>
              <a:buClr>
                <a:schemeClr val="dk1"/>
              </a:buClr>
              <a:buSzPts val="1100"/>
              <a:buFont typeface="Arial"/>
              <a:buNone/>
            </a:pPr>
            <a:r>
              <a:rPr lang="en-US" sz="4800">
                <a:latin typeface="Arial"/>
                <a:ea typeface="Arial"/>
                <a:cs typeface="Arial"/>
                <a:sym typeface="Arial"/>
              </a:rPr>
              <a:t>• Keep style consistent across videos</a:t>
            </a:r>
            <a:endParaRPr sz="4800">
              <a:latin typeface="Arial"/>
              <a:ea typeface="Arial"/>
              <a:cs typeface="Arial"/>
              <a:sym typeface="Arial"/>
            </a:endParaRPr>
          </a:p>
          <a:p>
            <a:pPr indent="0" lvl="0" marL="114300" rtl="0" algn="l">
              <a:spcBef>
                <a:spcPts val="0"/>
              </a:spcBef>
              <a:spcAft>
                <a:spcPts val="0"/>
              </a:spcAft>
              <a:buClr>
                <a:schemeClr val="dk1"/>
              </a:buClr>
              <a:buSzPts val="1100"/>
              <a:buFont typeface="Arial"/>
              <a:buNone/>
            </a:pPr>
            <a:r>
              <a:rPr lang="en-US" sz="4800">
                <a:latin typeface="Arial"/>
                <a:ea typeface="Arial"/>
                <a:cs typeface="Arial"/>
                <a:sym typeface="Arial"/>
              </a:rPr>
              <a:t>• Review auto-captions before publishing</a:t>
            </a:r>
            <a:endParaRPr sz="4800">
              <a:latin typeface="Arial"/>
              <a:ea typeface="Arial"/>
              <a:cs typeface="Arial"/>
              <a:sym typeface="Arial"/>
            </a:endParaRPr>
          </a:p>
          <a:p>
            <a:pPr indent="0" lvl="0" marL="114300" rtl="0" algn="l">
              <a:spcBef>
                <a:spcPts val="0"/>
              </a:spcBef>
              <a:spcAft>
                <a:spcPts val="0"/>
              </a:spcAft>
              <a:buClr>
                <a:schemeClr val="dk1"/>
              </a:buClr>
              <a:buSzPts val="1100"/>
              <a:buFont typeface="Arial"/>
              <a:buNone/>
            </a:pPr>
            <a:r>
              <a:rPr lang="en-US" sz="4800">
                <a:latin typeface="Arial"/>
                <a:ea typeface="Arial"/>
                <a:cs typeface="Arial"/>
                <a:sym typeface="Arial"/>
              </a:rPr>
              <a:t>• Use correct grammar and punctuation</a:t>
            </a:r>
            <a:endParaRPr sz="4800">
              <a:latin typeface="Arial"/>
              <a:ea typeface="Arial"/>
              <a:cs typeface="Arial"/>
              <a:sym typeface="Arial"/>
            </a:endParaRPr>
          </a:p>
          <a:p>
            <a:pPr indent="0" lvl="0" marL="114300" rtl="0" algn="l">
              <a:spcBef>
                <a:spcPts val="0"/>
              </a:spcBef>
              <a:spcAft>
                <a:spcPts val="0"/>
              </a:spcAft>
              <a:buNone/>
            </a:pPr>
            <a:r>
              <a:rPr lang="en-US" sz="4800">
                <a:latin typeface="Arial"/>
                <a:ea typeface="Arial"/>
                <a:cs typeface="Arial"/>
                <a:sym typeface="Arial"/>
              </a:rPr>
              <a:t>• Match captions exactly to spoken content and language</a:t>
            </a:r>
            <a:endParaRPr b="0" sz="280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8" name="Shape 158"/>
        <p:cNvGrpSpPr/>
        <p:nvPr/>
      </p:nvGrpSpPr>
      <p:grpSpPr>
        <a:xfrm>
          <a:off x="0" y="0"/>
          <a:ext cx="0" cy="0"/>
          <a:chOff x="0" y="0"/>
          <a:chExt cx="0" cy="0"/>
        </a:xfrm>
      </p:grpSpPr>
      <p:sp>
        <p:nvSpPr>
          <p:cNvPr id="159" name="Google Shape;159;p26"/>
          <p:cNvSpPr txBox="1"/>
          <p:nvPr>
            <p:ph idx="4294967295" type="title"/>
          </p:nvPr>
        </p:nvSpPr>
        <p:spPr>
          <a:xfrm>
            <a:off x="1790002" y="621205"/>
            <a:ext cx="162300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600"/>
              <a:buFont typeface="Arial"/>
              <a:buNone/>
            </a:pPr>
            <a:r>
              <a:rPr b="1" lang="en-US" sz="5500">
                <a:solidFill>
                  <a:schemeClr val="lt1"/>
                </a:solidFill>
                <a:latin typeface="Arial"/>
                <a:ea typeface="Arial"/>
                <a:cs typeface="Arial"/>
                <a:sym typeface="Arial"/>
              </a:rPr>
              <a:t>Troubleshooting Common Issues</a:t>
            </a:r>
            <a:endParaRPr b="1" sz="5500">
              <a:solidFill>
                <a:schemeClr val="lt1"/>
              </a:solidFill>
              <a:latin typeface="Arial"/>
              <a:ea typeface="Arial"/>
              <a:cs typeface="Arial"/>
              <a:sym typeface="Arial"/>
            </a:endParaRPr>
          </a:p>
        </p:txBody>
      </p:sp>
      <p:sp>
        <p:nvSpPr>
          <p:cNvPr id="160" name="Google Shape;160;p26"/>
          <p:cNvSpPr txBox="1"/>
          <p:nvPr>
            <p:ph idx="1" type="body"/>
          </p:nvPr>
        </p:nvSpPr>
        <p:spPr>
          <a:xfrm>
            <a:off x="1789993" y="3011214"/>
            <a:ext cx="14708014" cy="7004324"/>
          </a:xfrm>
          <a:prstGeom prst="rect">
            <a:avLst/>
          </a:prstGeom>
          <a:noFill/>
          <a:ln>
            <a:noFill/>
          </a:ln>
        </p:spPr>
        <p:txBody>
          <a:bodyPr anchorCtr="0" anchor="t" bIns="45700" lIns="91425" spcFirstLastPara="1" rIns="91425" wrap="square" tIns="45700">
            <a:normAutofit/>
          </a:bodyPr>
          <a:lstStyle/>
          <a:p>
            <a:pPr indent="0" lvl="0" marL="114300" rtl="0" algn="l">
              <a:lnSpc>
                <a:spcPct val="100000"/>
              </a:lnSpc>
              <a:spcBef>
                <a:spcPts val="0"/>
              </a:spcBef>
              <a:spcAft>
                <a:spcPts val="0"/>
              </a:spcAft>
              <a:buSzPts val="1800"/>
              <a:buNone/>
            </a:pPr>
            <a:r>
              <a:rPr lang="en-US" sz="4800">
                <a:latin typeface="Arial"/>
                <a:ea typeface="Arial"/>
                <a:cs typeface="Arial"/>
                <a:sym typeface="Arial"/>
              </a:rPr>
              <a:t>• Auto-captions missing: Check processing status or re-request captioning</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 Captions out of sync: Adjust in Caption Editor</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 Students don’t see captions: Ensure captions are published</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 Updated captions not showing: Refresh the published version</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 </a:t>
            </a:r>
            <a:r>
              <a:rPr lang="en-US" sz="4800">
                <a:latin typeface="Arial"/>
                <a:ea typeface="Arial"/>
                <a:cs typeface="Arial"/>
                <a:sym typeface="Arial"/>
              </a:rPr>
              <a:t>If you are still having issues, submit a CARF</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t/>
            </a:r>
            <a:endParaRPr b="0" sz="280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4" name="Shape 164"/>
        <p:cNvGrpSpPr/>
        <p:nvPr/>
      </p:nvGrpSpPr>
      <p:grpSpPr>
        <a:xfrm>
          <a:off x="0" y="0"/>
          <a:ext cx="0" cy="0"/>
          <a:chOff x="0" y="0"/>
          <a:chExt cx="0" cy="0"/>
        </a:xfrm>
      </p:grpSpPr>
      <p:sp>
        <p:nvSpPr>
          <p:cNvPr id="165" name="Google Shape;165;p27"/>
          <p:cNvSpPr txBox="1"/>
          <p:nvPr>
            <p:ph idx="4294967295" type="title"/>
          </p:nvPr>
        </p:nvSpPr>
        <p:spPr>
          <a:xfrm>
            <a:off x="1790002" y="682937"/>
            <a:ext cx="162300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600"/>
              <a:buFont typeface="Arial"/>
              <a:buNone/>
            </a:pPr>
            <a:r>
              <a:rPr b="1" lang="en-US" sz="5500">
                <a:solidFill>
                  <a:schemeClr val="lt1"/>
                </a:solidFill>
                <a:latin typeface="Arial"/>
                <a:ea typeface="Arial"/>
                <a:cs typeface="Arial"/>
                <a:sym typeface="Arial"/>
              </a:rPr>
              <a:t>Conclusion</a:t>
            </a:r>
            <a:endParaRPr b="1" sz="5500">
              <a:solidFill>
                <a:schemeClr val="lt1"/>
              </a:solidFill>
              <a:latin typeface="Arial"/>
              <a:ea typeface="Arial"/>
              <a:cs typeface="Arial"/>
              <a:sym typeface="Arial"/>
            </a:endParaRPr>
          </a:p>
        </p:txBody>
      </p:sp>
      <p:sp>
        <p:nvSpPr>
          <p:cNvPr id="166" name="Google Shape;166;p27"/>
          <p:cNvSpPr txBox="1"/>
          <p:nvPr>
            <p:ph idx="1" type="body"/>
          </p:nvPr>
        </p:nvSpPr>
        <p:spPr>
          <a:xfrm>
            <a:off x="1789993" y="3011214"/>
            <a:ext cx="14708014" cy="7004324"/>
          </a:xfrm>
          <a:prstGeom prst="rect">
            <a:avLst/>
          </a:prstGeom>
          <a:noFill/>
          <a:ln>
            <a:noFill/>
          </a:ln>
        </p:spPr>
        <p:txBody>
          <a:bodyPr anchorCtr="0" anchor="t" bIns="45700" lIns="91425" spcFirstLastPara="1" rIns="91425" wrap="square" tIns="45700">
            <a:normAutofit/>
          </a:bodyPr>
          <a:lstStyle/>
          <a:p>
            <a:pPr indent="-533400" lvl="0" marL="457200" rtl="0" algn="l">
              <a:lnSpc>
                <a:spcPct val="100000"/>
              </a:lnSpc>
              <a:spcBef>
                <a:spcPts val="0"/>
              </a:spcBef>
              <a:spcAft>
                <a:spcPts val="0"/>
              </a:spcAft>
              <a:buSzPts val="4800"/>
              <a:buChar char="•"/>
            </a:pPr>
            <a:r>
              <a:rPr lang="en-US" sz="4800">
                <a:latin typeface="Arial"/>
                <a:ea typeface="Arial"/>
                <a:cs typeface="Arial"/>
                <a:sym typeface="Arial"/>
              </a:rPr>
              <a:t>Captions = accessibility + engagement + retention</a:t>
            </a:r>
            <a:endParaRPr sz="4800">
              <a:latin typeface="Arial"/>
              <a:ea typeface="Arial"/>
              <a:cs typeface="Arial"/>
              <a:sym typeface="Arial"/>
            </a:endParaRPr>
          </a:p>
          <a:p>
            <a:pPr indent="-533400" lvl="0" marL="457200" rtl="0" algn="l">
              <a:lnSpc>
                <a:spcPct val="100000"/>
              </a:lnSpc>
              <a:spcBef>
                <a:spcPts val="0"/>
              </a:spcBef>
              <a:spcAft>
                <a:spcPts val="0"/>
              </a:spcAft>
              <a:buSzPts val="4800"/>
              <a:buChar char="•"/>
            </a:pPr>
            <a:r>
              <a:rPr lang="en-US" sz="4800">
                <a:latin typeface="Arial"/>
                <a:ea typeface="Arial"/>
                <a:cs typeface="Arial"/>
                <a:sym typeface="Arial"/>
              </a:rPr>
              <a:t>Critical to recording workflow</a:t>
            </a:r>
            <a:endParaRPr sz="4800">
              <a:latin typeface="Arial"/>
              <a:ea typeface="Arial"/>
              <a:cs typeface="Arial"/>
              <a:sym typeface="Arial"/>
            </a:endParaRPr>
          </a:p>
          <a:p>
            <a:pPr indent="-533400" lvl="0" marL="457200" rtl="0" algn="l">
              <a:lnSpc>
                <a:spcPct val="100000"/>
              </a:lnSpc>
              <a:spcBef>
                <a:spcPts val="0"/>
              </a:spcBef>
              <a:spcAft>
                <a:spcPts val="0"/>
              </a:spcAft>
              <a:buSzPts val="4800"/>
              <a:buChar char="•"/>
            </a:pPr>
            <a:r>
              <a:rPr lang="en-US" sz="4800">
                <a:latin typeface="Arial"/>
                <a:ea typeface="Arial"/>
                <a:cs typeface="Arial"/>
                <a:sym typeface="Arial"/>
              </a:rPr>
              <a:t>Simple to manage via YuJa</a:t>
            </a:r>
            <a:endParaRPr sz="4800">
              <a:latin typeface="Arial"/>
              <a:ea typeface="Arial"/>
              <a:cs typeface="Arial"/>
              <a:sym typeface="Arial"/>
            </a:endParaRPr>
          </a:p>
          <a:p>
            <a:pPr indent="-533400" lvl="0" marL="457200" rtl="0" algn="l">
              <a:lnSpc>
                <a:spcPct val="100000"/>
              </a:lnSpc>
              <a:spcBef>
                <a:spcPts val="0"/>
              </a:spcBef>
              <a:spcAft>
                <a:spcPts val="0"/>
              </a:spcAft>
              <a:buSzPts val="4800"/>
              <a:buChar char="•"/>
            </a:pPr>
            <a:r>
              <a:rPr lang="en-US" sz="4800">
                <a:latin typeface="Arial"/>
                <a:ea typeface="Arial"/>
                <a:cs typeface="Arial"/>
                <a:sym typeface="Arial"/>
              </a:rPr>
              <a:t>Supports all students with inclusive learning</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t/>
            </a:r>
            <a:endParaRPr b="0" sz="280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0" name="Shape 170"/>
        <p:cNvGrpSpPr/>
        <p:nvPr/>
      </p:nvGrpSpPr>
      <p:grpSpPr>
        <a:xfrm>
          <a:off x="0" y="0"/>
          <a:ext cx="0" cy="0"/>
          <a:chOff x="0" y="0"/>
          <a:chExt cx="0" cy="0"/>
        </a:xfrm>
      </p:grpSpPr>
      <p:sp>
        <p:nvSpPr>
          <p:cNvPr id="171" name="Google Shape;171;p28"/>
          <p:cNvSpPr txBox="1"/>
          <p:nvPr>
            <p:ph idx="4294967295" type="title"/>
          </p:nvPr>
        </p:nvSpPr>
        <p:spPr>
          <a:xfrm>
            <a:off x="1790002" y="682937"/>
            <a:ext cx="162300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600"/>
              <a:buFont typeface="Arial"/>
              <a:buNone/>
            </a:pPr>
            <a:r>
              <a:rPr b="1" lang="en-US" sz="5500">
                <a:solidFill>
                  <a:schemeClr val="lt1"/>
                </a:solidFill>
                <a:latin typeface="Arial"/>
                <a:ea typeface="Arial"/>
                <a:cs typeface="Arial"/>
                <a:sym typeface="Arial"/>
              </a:rPr>
              <a:t>Support &amp; Resources</a:t>
            </a:r>
            <a:endParaRPr b="1" sz="5500">
              <a:solidFill>
                <a:schemeClr val="lt1"/>
              </a:solidFill>
              <a:latin typeface="Arial"/>
              <a:ea typeface="Arial"/>
              <a:cs typeface="Arial"/>
              <a:sym typeface="Arial"/>
            </a:endParaRPr>
          </a:p>
        </p:txBody>
      </p:sp>
      <p:sp>
        <p:nvSpPr>
          <p:cNvPr id="172" name="Google Shape;172;p28"/>
          <p:cNvSpPr txBox="1"/>
          <p:nvPr>
            <p:ph idx="1" type="body"/>
          </p:nvPr>
        </p:nvSpPr>
        <p:spPr>
          <a:xfrm>
            <a:off x="1789993" y="3011214"/>
            <a:ext cx="14708014" cy="700432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800"/>
              <a:buNone/>
            </a:pPr>
            <a:r>
              <a:rPr lang="en-US" sz="4800">
                <a:latin typeface="Arial"/>
                <a:ea typeface="Arial"/>
                <a:cs typeface="Arial"/>
                <a:sym typeface="Arial"/>
              </a:rPr>
              <a:t>Need help? Contact:</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 Instructional Design Team</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 Accessibility / ADA Coordinator</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 Canvas Support</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 YuJa Help Center</a:t>
            </a:r>
            <a:endParaRPr sz="4800">
              <a:latin typeface="Arial"/>
              <a:ea typeface="Arial"/>
              <a:cs typeface="Arial"/>
              <a:sym typeface="Arial"/>
            </a:endParaRPr>
          </a:p>
          <a:p>
            <a:pPr indent="-533400" lvl="0" marL="457200" rtl="0" algn="l">
              <a:lnSpc>
                <a:spcPct val="100000"/>
              </a:lnSpc>
              <a:spcBef>
                <a:spcPts val="0"/>
              </a:spcBef>
              <a:spcAft>
                <a:spcPts val="0"/>
              </a:spcAft>
              <a:buSzPts val="4800"/>
              <a:buFont typeface="Arial"/>
              <a:buChar char="•"/>
            </a:pPr>
            <a:r>
              <a:rPr lang="en-US" sz="4800">
                <a:latin typeface="Arial"/>
                <a:ea typeface="Arial"/>
                <a:cs typeface="Arial"/>
                <a:sym typeface="Arial"/>
              </a:rPr>
              <a:t>A companion </a:t>
            </a:r>
            <a:r>
              <a:rPr lang="en-US" sz="4800" u="sng">
                <a:solidFill>
                  <a:schemeClr val="hlink"/>
                </a:solidFill>
                <a:latin typeface="Arial"/>
                <a:ea typeface="Arial"/>
                <a:cs typeface="Arial"/>
                <a:sym typeface="Arial"/>
                <a:hlinkClick r:id="rId4"/>
              </a:rPr>
              <a:t>handout</a:t>
            </a:r>
            <a:r>
              <a:rPr lang="en-US" sz="4800">
                <a:latin typeface="Arial"/>
                <a:ea typeface="Arial"/>
                <a:cs typeface="Arial"/>
                <a:sym typeface="Arial"/>
              </a:rPr>
              <a:t> will be shared in the chat</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t/>
            </a:r>
            <a:endParaRPr b="0" sz="28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6" name="Shape 176"/>
        <p:cNvGrpSpPr/>
        <p:nvPr/>
      </p:nvGrpSpPr>
      <p:grpSpPr>
        <a:xfrm>
          <a:off x="0" y="0"/>
          <a:ext cx="0" cy="0"/>
          <a:chOff x="0" y="0"/>
          <a:chExt cx="0" cy="0"/>
        </a:xfrm>
      </p:grpSpPr>
      <p:sp>
        <p:nvSpPr>
          <p:cNvPr id="177" name="Google Shape;177;p29"/>
          <p:cNvSpPr txBox="1"/>
          <p:nvPr>
            <p:ph idx="4294967295" type="title"/>
          </p:nvPr>
        </p:nvSpPr>
        <p:spPr>
          <a:xfrm>
            <a:off x="4572000" y="1609550"/>
            <a:ext cx="11596800" cy="8466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8000"/>
              <a:buFont typeface="Arial"/>
              <a:buNone/>
            </a:pPr>
            <a:r>
              <a:rPr b="1" lang="en-US" sz="5500">
                <a:solidFill>
                  <a:schemeClr val="dk1"/>
                </a:solidFill>
                <a:latin typeface="Arial"/>
                <a:ea typeface="Arial"/>
                <a:cs typeface="Arial"/>
                <a:sym typeface="Arial"/>
              </a:rPr>
              <a:t>Thank You!</a:t>
            </a:r>
            <a:endParaRPr b="1" i="0" sz="5500" u="none" cap="none" strike="noStrike">
              <a:solidFill>
                <a:schemeClr val="dk1"/>
              </a:solidFill>
              <a:latin typeface="Arial"/>
              <a:ea typeface="Arial"/>
              <a:cs typeface="Arial"/>
              <a:sym typeface="Arial"/>
            </a:endParaRPr>
          </a:p>
        </p:txBody>
      </p:sp>
      <p:sp>
        <p:nvSpPr>
          <p:cNvPr id="178" name="Google Shape;178;p29"/>
          <p:cNvSpPr txBox="1"/>
          <p:nvPr/>
        </p:nvSpPr>
        <p:spPr>
          <a:xfrm>
            <a:off x="5423325" y="3334300"/>
            <a:ext cx="104928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800">
                <a:solidFill>
                  <a:schemeClr val="dk1"/>
                </a:solidFill>
              </a:rPr>
              <a:t>• </a:t>
            </a:r>
            <a:r>
              <a:rPr lang="en-US" sz="4800"/>
              <a:t>Questions?</a:t>
            </a:r>
            <a:endParaRPr b="0" i="0" sz="4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 name="Shape 80"/>
        <p:cNvGrpSpPr/>
        <p:nvPr/>
      </p:nvGrpSpPr>
      <p:grpSpPr>
        <a:xfrm>
          <a:off x="0" y="0"/>
          <a:ext cx="0" cy="0"/>
          <a:chOff x="0" y="0"/>
          <a:chExt cx="0" cy="0"/>
        </a:xfrm>
      </p:grpSpPr>
      <p:sp>
        <p:nvSpPr>
          <p:cNvPr id="81" name="Google Shape;81;p13"/>
          <p:cNvSpPr txBox="1"/>
          <p:nvPr>
            <p:ph idx="4294967295" type="title"/>
          </p:nvPr>
        </p:nvSpPr>
        <p:spPr>
          <a:xfrm>
            <a:off x="4217492" y="1115765"/>
            <a:ext cx="12986100" cy="8466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8000"/>
              <a:buFont typeface="Arial"/>
              <a:buNone/>
            </a:pPr>
            <a:r>
              <a:rPr b="1" lang="en-US" sz="5500">
                <a:solidFill>
                  <a:srgbClr val="1F1F1F"/>
                </a:solidFill>
                <a:latin typeface="Arial"/>
                <a:ea typeface="Arial"/>
                <a:cs typeface="Arial"/>
                <a:sym typeface="Arial"/>
              </a:rPr>
              <a:t>Why This Matters</a:t>
            </a:r>
            <a:endParaRPr b="1" i="0" sz="5500" u="none" cap="none" strike="noStrike">
              <a:solidFill>
                <a:schemeClr val="dk1"/>
              </a:solidFill>
              <a:latin typeface="Arial"/>
              <a:ea typeface="Arial"/>
              <a:cs typeface="Arial"/>
              <a:sym typeface="Arial"/>
            </a:endParaRPr>
          </a:p>
        </p:txBody>
      </p:sp>
      <p:sp>
        <p:nvSpPr>
          <p:cNvPr id="82" name="Google Shape;82;p13"/>
          <p:cNvSpPr txBox="1"/>
          <p:nvPr/>
        </p:nvSpPr>
        <p:spPr>
          <a:xfrm>
            <a:off x="4572000" y="2637375"/>
            <a:ext cx="11925900" cy="3694200"/>
          </a:xfrm>
          <a:prstGeom prst="rect">
            <a:avLst/>
          </a:prstGeom>
          <a:noFill/>
          <a:ln>
            <a:noFill/>
          </a:ln>
        </p:spPr>
        <p:txBody>
          <a:bodyPr anchorCtr="0" anchor="t" bIns="0" lIns="0" spcFirstLastPara="1" rIns="0" wrap="square" tIns="0">
            <a:spAutoFit/>
          </a:bodyPr>
          <a:lstStyle/>
          <a:p>
            <a:pPr indent="-533400" lvl="0" marL="457200" marR="0" rtl="0" algn="l">
              <a:lnSpc>
                <a:spcPct val="100000"/>
              </a:lnSpc>
              <a:spcBef>
                <a:spcPts val="0"/>
              </a:spcBef>
              <a:spcAft>
                <a:spcPts val="0"/>
              </a:spcAft>
              <a:buSzPts val="4800"/>
              <a:buChar char="●"/>
            </a:pPr>
            <a:r>
              <a:rPr lang="en-US" sz="4800"/>
              <a:t>YuJa integrates directly into Canvas</a:t>
            </a:r>
            <a:endParaRPr sz="4800"/>
          </a:p>
          <a:p>
            <a:pPr indent="-533400" lvl="0" marL="457200" rtl="0" algn="l">
              <a:spcBef>
                <a:spcPts val="0"/>
              </a:spcBef>
              <a:spcAft>
                <a:spcPts val="0"/>
              </a:spcAft>
              <a:buSzPts val="4800"/>
              <a:buChar char="●"/>
            </a:pPr>
            <a:r>
              <a:rPr lang="en-US" sz="4800"/>
              <a:t>Accessible materials support all learners</a:t>
            </a:r>
            <a:endParaRPr sz="4800"/>
          </a:p>
          <a:p>
            <a:pPr indent="-533400" lvl="0" marL="457200" rtl="0" algn="l">
              <a:spcBef>
                <a:spcPts val="0"/>
              </a:spcBef>
              <a:spcAft>
                <a:spcPts val="0"/>
              </a:spcAft>
              <a:buSzPts val="4800"/>
              <a:buChar char="●"/>
            </a:pPr>
            <a:r>
              <a:rPr lang="en-US" sz="4800"/>
              <a:t>Captions boost clarity, compliance, and learning</a:t>
            </a:r>
            <a:endParaRPr sz="4800"/>
          </a:p>
          <a:p>
            <a:pPr indent="-533400" lvl="0" marL="457200" rtl="0" algn="l">
              <a:spcBef>
                <a:spcPts val="0"/>
              </a:spcBef>
              <a:spcAft>
                <a:spcPts val="0"/>
              </a:spcAft>
              <a:buSzPts val="4800"/>
              <a:buChar char="●"/>
            </a:pPr>
            <a:r>
              <a:rPr lang="en-US" sz="4800"/>
              <a:t>Recordings</a:t>
            </a:r>
            <a:r>
              <a:rPr lang="en-US" sz="4800"/>
              <a:t> require high-quality captions</a:t>
            </a:r>
            <a:endParaRPr b="0" i="0" sz="48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 name="Shape 86"/>
        <p:cNvGrpSpPr/>
        <p:nvPr/>
      </p:nvGrpSpPr>
      <p:grpSpPr>
        <a:xfrm>
          <a:off x="0" y="0"/>
          <a:ext cx="0" cy="0"/>
          <a:chOff x="0" y="0"/>
          <a:chExt cx="0" cy="0"/>
        </a:xfrm>
      </p:grpSpPr>
      <p:sp>
        <p:nvSpPr>
          <p:cNvPr id="87" name="Google Shape;87;p14"/>
          <p:cNvSpPr txBox="1"/>
          <p:nvPr>
            <p:ph idx="4294967295" type="title"/>
          </p:nvPr>
        </p:nvSpPr>
        <p:spPr>
          <a:xfrm>
            <a:off x="4217492" y="621990"/>
            <a:ext cx="12986100" cy="8466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8000"/>
              <a:buFont typeface="Arial"/>
              <a:buNone/>
            </a:pPr>
            <a:r>
              <a:rPr b="1" lang="en-US" sz="5500">
                <a:solidFill>
                  <a:srgbClr val="1F1F1F"/>
                </a:solidFill>
                <a:latin typeface="Arial"/>
                <a:ea typeface="Arial"/>
                <a:cs typeface="Arial"/>
                <a:sym typeface="Arial"/>
              </a:rPr>
              <a:t>Why Captions Matter for Every Student</a:t>
            </a:r>
            <a:endParaRPr b="1" i="0" sz="5500" u="none" cap="none" strike="noStrike">
              <a:solidFill>
                <a:schemeClr val="dk1"/>
              </a:solidFill>
              <a:latin typeface="Arial"/>
              <a:ea typeface="Arial"/>
              <a:cs typeface="Arial"/>
              <a:sym typeface="Arial"/>
            </a:endParaRPr>
          </a:p>
        </p:txBody>
      </p:sp>
      <p:sp>
        <p:nvSpPr>
          <p:cNvPr id="88" name="Google Shape;88;p14"/>
          <p:cNvSpPr txBox="1"/>
          <p:nvPr/>
        </p:nvSpPr>
        <p:spPr>
          <a:xfrm>
            <a:off x="4496800" y="2071200"/>
            <a:ext cx="12706800" cy="6144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1200"/>
              </a:spcBef>
              <a:spcAft>
                <a:spcPts val="0"/>
              </a:spcAft>
              <a:buClr>
                <a:schemeClr val="dk1"/>
              </a:buClr>
              <a:buSzPts val="1100"/>
              <a:buFont typeface="Arial"/>
              <a:buNone/>
            </a:pPr>
            <a:r>
              <a:rPr lang="en-US" sz="4800">
                <a:solidFill>
                  <a:schemeClr val="dk1"/>
                </a:solidFill>
              </a:rPr>
              <a:t>Captions support learning for all students, not only those with hearing loss.</a:t>
            </a:r>
            <a:endParaRPr sz="4800">
              <a:solidFill>
                <a:schemeClr val="dk1"/>
              </a:solidFill>
            </a:endParaRPr>
          </a:p>
          <a:p>
            <a:pPr indent="-533400" lvl="0" marL="457200" rtl="0" algn="l">
              <a:lnSpc>
                <a:spcPct val="115000"/>
              </a:lnSpc>
              <a:spcBef>
                <a:spcPts val="1200"/>
              </a:spcBef>
              <a:spcAft>
                <a:spcPts val="0"/>
              </a:spcAft>
              <a:buClr>
                <a:schemeClr val="dk1"/>
              </a:buClr>
              <a:buSzPts val="4800"/>
              <a:buChar char="●"/>
            </a:pPr>
            <a:r>
              <a:rPr b="1" lang="en-US" sz="4800">
                <a:solidFill>
                  <a:schemeClr val="dk1"/>
                </a:solidFill>
              </a:rPr>
              <a:t>The Commuter</a:t>
            </a:r>
            <a:endParaRPr b="1" sz="4800">
              <a:solidFill>
                <a:schemeClr val="dk1"/>
              </a:solidFill>
            </a:endParaRPr>
          </a:p>
          <a:p>
            <a:pPr indent="-533400" lvl="0" marL="457200" rtl="0" algn="l">
              <a:lnSpc>
                <a:spcPct val="115000"/>
              </a:lnSpc>
              <a:spcBef>
                <a:spcPts val="0"/>
              </a:spcBef>
              <a:spcAft>
                <a:spcPts val="0"/>
              </a:spcAft>
              <a:buClr>
                <a:schemeClr val="dk1"/>
              </a:buClr>
              <a:buSzPts val="4800"/>
              <a:buChar char="●"/>
            </a:pPr>
            <a:r>
              <a:rPr b="1" lang="en-US" sz="4800">
                <a:solidFill>
                  <a:schemeClr val="dk1"/>
                </a:solidFill>
              </a:rPr>
              <a:t>The ESL Learner</a:t>
            </a:r>
            <a:endParaRPr b="1" sz="4800">
              <a:solidFill>
                <a:schemeClr val="dk1"/>
              </a:solidFill>
            </a:endParaRPr>
          </a:p>
          <a:p>
            <a:pPr indent="-533400" lvl="0" marL="457200" rtl="0" algn="l">
              <a:lnSpc>
                <a:spcPct val="115000"/>
              </a:lnSpc>
              <a:spcBef>
                <a:spcPts val="0"/>
              </a:spcBef>
              <a:spcAft>
                <a:spcPts val="0"/>
              </a:spcAft>
              <a:buClr>
                <a:schemeClr val="dk1"/>
              </a:buClr>
              <a:buSzPts val="4800"/>
              <a:buChar char="●"/>
            </a:pPr>
            <a:r>
              <a:rPr b="1" lang="en-US" sz="4800">
                <a:solidFill>
                  <a:schemeClr val="dk1"/>
                </a:solidFill>
              </a:rPr>
              <a:t>The Power Student</a:t>
            </a:r>
            <a:endParaRPr sz="4800">
              <a:solidFill>
                <a:schemeClr val="dk1"/>
              </a:solidFill>
            </a:endParaRPr>
          </a:p>
          <a:p>
            <a:pPr indent="-533400" lvl="0" marL="457200" rtl="0" algn="l">
              <a:lnSpc>
                <a:spcPct val="115000"/>
              </a:lnSpc>
              <a:spcBef>
                <a:spcPts val="0"/>
              </a:spcBef>
              <a:spcAft>
                <a:spcPts val="0"/>
              </a:spcAft>
              <a:buClr>
                <a:schemeClr val="dk1"/>
              </a:buClr>
              <a:buSzPts val="4800"/>
              <a:buChar char="●"/>
            </a:pPr>
            <a:r>
              <a:rPr b="1" lang="en-US" sz="4800">
                <a:solidFill>
                  <a:schemeClr val="dk1"/>
                </a:solidFill>
              </a:rPr>
              <a:t>The Neurodivergent Learner</a:t>
            </a:r>
            <a:endParaRPr sz="4800">
              <a:solidFill>
                <a:schemeClr val="dk1"/>
              </a:solidFill>
            </a:endParaRPr>
          </a:p>
          <a:p>
            <a:pPr indent="0" lvl="0" marL="0" marR="0" rtl="0" algn="l">
              <a:lnSpc>
                <a:spcPct val="100000"/>
              </a:lnSpc>
              <a:spcBef>
                <a:spcPts val="1200"/>
              </a:spcBef>
              <a:spcAft>
                <a:spcPts val="0"/>
              </a:spcAft>
              <a:buNone/>
            </a:pPr>
            <a:r>
              <a:t/>
            </a:r>
            <a:endParaRPr sz="2400"/>
          </a:p>
          <a:p>
            <a:pPr indent="0" lvl="0" marL="0" marR="0" rtl="0" algn="l">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sp>
        <p:nvSpPr>
          <p:cNvPr id="89" name="Google Shape;89;p14"/>
          <p:cNvSpPr txBox="1"/>
          <p:nvPr/>
        </p:nvSpPr>
        <p:spPr>
          <a:xfrm>
            <a:off x="3133000" y="3620500"/>
            <a:ext cx="15155100" cy="400200"/>
          </a:xfrm>
          <a:prstGeom prst="rect">
            <a:avLst/>
          </a:prstGeom>
          <a:noFill/>
          <a:ln>
            <a:noFill/>
          </a:ln>
        </p:spPr>
        <p:txBody>
          <a:bodyPr anchorCtr="0" anchor="t" bIns="91425" lIns="91425" spcFirstLastPara="1" rIns="91425" wrap="square" tIns="91425">
            <a:spAutoFit/>
          </a:bodyPr>
          <a:lstStyle/>
          <a:p>
            <a:pPr indent="0" lvl="0" marL="0" rtl="0" algn="l">
              <a:lnSpc>
                <a:spcPct val="110000"/>
              </a:lnSpc>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3" name="Shape 93"/>
        <p:cNvGrpSpPr/>
        <p:nvPr/>
      </p:nvGrpSpPr>
      <p:grpSpPr>
        <a:xfrm>
          <a:off x="0" y="0"/>
          <a:ext cx="0" cy="0"/>
          <a:chOff x="0" y="0"/>
          <a:chExt cx="0" cy="0"/>
        </a:xfrm>
      </p:grpSpPr>
      <p:sp>
        <p:nvSpPr>
          <p:cNvPr id="94" name="Google Shape;94;p15"/>
          <p:cNvSpPr txBox="1"/>
          <p:nvPr>
            <p:ph idx="4294967295" type="title"/>
          </p:nvPr>
        </p:nvSpPr>
        <p:spPr>
          <a:xfrm>
            <a:off x="4055492" y="868890"/>
            <a:ext cx="12986100" cy="8466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8000"/>
              <a:buFont typeface="Arial"/>
              <a:buNone/>
            </a:pPr>
            <a:r>
              <a:rPr b="1" lang="en-US" sz="5500">
                <a:solidFill>
                  <a:schemeClr val="dk1"/>
                </a:solidFill>
                <a:latin typeface="Arial"/>
                <a:ea typeface="Arial"/>
                <a:cs typeface="Arial"/>
                <a:sym typeface="Arial"/>
              </a:rPr>
              <a:t>Learning Objectives</a:t>
            </a:r>
            <a:endParaRPr b="1" i="0" sz="5500" u="none" cap="none" strike="noStrike">
              <a:solidFill>
                <a:schemeClr val="dk1"/>
              </a:solidFill>
              <a:latin typeface="Arial"/>
              <a:ea typeface="Arial"/>
              <a:cs typeface="Arial"/>
              <a:sym typeface="Arial"/>
            </a:endParaRPr>
          </a:p>
        </p:txBody>
      </p:sp>
      <p:sp>
        <p:nvSpPr>
          <p:cNvPr id="95" name="Google Shape;95;p15"/>
          <p:cNvSpPr txBox="1"/>
          <p:nvPr/>
        </p:nvSpPr>
        <p:spPr>
          <a:xfrm>
            <a:off x="4197100" y="2372850"/>
            <a:ext cx="12702900" cy="554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4800" u="none" cap="none" strike="noStrike">
                <a:solidFill>
                  <a:srgbClr val="000000"/>
                </a:solidFill>
                <a:latin typeface="Arial"/>
                <a:ea typeface="Arial"/>
                <a:cs typeface="Arial"/>
                <a:sym typeface="Arial"/>
              </a:rPr>
              <a:t>• Explain the value</a:t>
            </a:r>
            <a:r>
              <a:rPr lang="en-US" sz="4800"/>
              <a:t> </a:t>
            </a:r>
            <a:r>
              <a:rPr b="0" i="0" lang="en-US" sz="4800" u="none" cap="none" strike="noStrike">
                <a:solidFill>
                  <a:srgbClr val="000000"/>
                </a:solidFill>
                <a:latin typeface="Arial"/>
                <a:ea typeface="Arial"/>
                <a:cs typeface="Arial"/>
                <a:sym typeface="Arial"/>
              </a:rPr>
              <a:t>of closed captions</a:t>
            </a:r>
            <a:endParaRPr sz="4800"/>
          </a:p>
          <a:p>
            <a:pPr indent="0" lvl="0" marL="0" marR="0" rtl="0" algn="l">
              <a:lnSpc>
                <a:spcPct val="100000"/>
              </a:lnSpc>
              <a:spcBef>
                <a:spcPts val="0"/>
              </a:spcBef>
              <a:spcAft>
                <a:spcPts val="0"/>
              </a:spcAft>
              <a:buNone/>
            </a:pPr>
            <a:r>
              <a:rPr b="0" i="0" lang="en-US" sz="4800" u="none" cap="none" strike="noStrike">
                <a:solidFill>
                  <a:srgbClr val="000000"/>
                </a:solidFill>
                <a:latin typeface="Arial"/>
                <a:ea typeface="Arial"/>
                <a:cs typeface="Arial"/>
                <a:sym typeface="Arial"/>
              </a:rPr>
              <a:t>• </a:t>
            </a:r>
            <a:r>
              <a:rPr lang="en-US" sz="4800"/>
              <a:t>Identify</a:t>
            </a:r>
            <a:r>
              <a:rPr b="0" i="0" lang="en-US" sz="4800" u="none" cap="none" strike="noStrike">
                <a:solidFill>
                  <a:srgbClr val="000000"/>
                </a:solidFill>
                <a:latin typeface="Arial"/>
                <a:ea typeface="Arial"/>
                <a:cs typeface="Arial"/>
                <a:sym typeface="Arial"/>
              </a:rPr>
              <a:t> where captions fit in the </a:t>
            </a:r>
            <a:r>
              <a:rPr lang="en-US" sz="4800"/>
              <a:t>recording</a:t>
            </a:r>
            <a:r>
              <a:rPr b="0" i="0" lang="en-US" sz="4800" u="none" cap="none" strike="noStrike">
                <a:solidFill>
                  <a:srgbClr val="000000"/>
                </a:solidFill>
                <a:latin typeface="Arial"/>
                <a:ea typeface="Arial"/>
                <a:cs typeface="Arial"/>
                <a:sym typeface="Arial"/>
              </a:rPr>
              <a:t> process</a:t>
            </a:r>
            <a:endParaRPr sz="4800"/>
          </a:p>
          <a:p>
            <a:pPr indent="0" lvl="0" marL="0" marR="0" rtl="0" algn="l">
              <a:lnSpc>
                <a:spcPct val="100000"/>
              </a:lnSpc>
              <a:spcBef>
                <a:spcPts val="0"/>
              </a:spcBef>
              <a:spcAft>
                <a:spcPts val="0"/>
              </a:spcAft>
              <a:buNone/>
            </a:pPr>
            <a:r>
              <a:rPr b="0" i="0" lang="en-US" sz="4800" u="none" cap="none" strike="noStrike">
                <a:solidFill>
                  <a:srgbClr val="000000"/>
                </a:solidFill>
                <a:latin typeface="Arial"/>
                <a:ea typeface="Arial"/>
                <a:cs typeface="Arial"/>
                <a:sym typeface="Arial"/>
              </a:rPr>
              <a:t>• Generate, edit, and manage captions in YuJa</a:t>
            </a:r>
            <a:endParaRPr sz="4800"/>
          </a:p>
          <a:p>
            <a:pPr indent="0" lvl="0" marL="0" marR="0" rtl="0" algn="l">
              <a:lnSpc>
                <a:spcPct val="100000"/>
              </a:lnSpc>
              <a:spcBef>
                <a:spcPts val="0"/>
              </a:spcBef>
              <a:spcAft>
                <a:spcPts val="0"/>
              </a:spcAft>
              <a:buNone/>
            </a:pPr>
            <a:r>
              <a:rPr b="0" i="0" lang="en-US" sz="4800" u="none" cap="none" strike="noStrike">
                <a:solidFill>
                  <a:srgbClr val="000000"/>
                </a:solidFill>
                <a:latin typeface="Arial"/>
                <a:ea typeface="Arial"/>
                <a:cs typeface="Arial"/>
                <a:sym typeface="Arial"/>
              </a:rPr>
              <a:t>• Embed videos with captions in Canvas</a:t>
            </a:r>
            <a:endParaRPr sz="4800"/>
          </a:p>
          <a:p>
            <a:pPr indent="0" lvl="0" marL="0" marR="0" rtl="0" algn="l">
              <a:lnSpc>
                <a:spcPct val="100000"/>
              </a:lnSpc>
              <a:spcBef>
                <a:spcPts val="0"/>
              </a:spcBef>
              <a:spcAft>
                <a:spcPts val="0"/>
              </a:spcAft>
              <a:buNone/>
            </a:pPr>
            <a:r>
              <a:rPr b="0" i="0" lang="en-US" sz="4800" u="none" cap="none" strike="noStrike">
                <a:solidFill>
                  <a:srgbClr val="000000"/>
                </a:solidFill>
                <a:latin typeface="Arial"/>
                <a:ea typeface="Arial"/>
                <a:cs typeface="Arial"/>
                <a:sym typeface="Arial"/>
              </a:rPr>
              <a:t>• Apply best practices and troubleshoot common issues</a:t>
            </a:r>
            <a:endParaRPr sz="4800"/>
          </a:p>
          <a:p>
            <a:pPr indent="0" lvl="0" marL="0" marR="0" rtl="0" algn="l">
              <a:lnSpc>
                <a:spcPct val="100000"/>
              </a:lnSpc>
              <a:spcBef>
                <a:spcPts val="0"/>
              </a:spcBef>
              <a:spcAft>
                <a:spcPts val="0"/>
              </a:spcAft>
              <a:buNone/>
            </a:pPr>
            <a:r>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 name="Shape 99"/>
        <p:cNvGrpSpPr/>
        <p:nvPr/>
      </p:nvGrpSpPr>
      <p:grpSpPr>
        <a:xfrm>
          <a:off x="0" y="0"/>
          <a:ext cx="0" cy="0"/>
          <a:chOff x="0" y="0"/>
          <a:chExt cx="0" cy="0"/>
        </a:xfrm>
      </p:grpSpPr>
      <p:sp>
        <p:nvSpPr>
          <p:cNvPr id="100" name="Google Shape;100;p16"/>
          <p:cNvSpPr txBox="1"/>
          <p:nvPr>
            <p:ph idx="4294967295" type="title"/>
          </p:nvPr>
        </p:nvSpPr>
        <p:spPr>
          <a:xfrm>
            <a:off x="1789993" y="815537"/>
            <a:ext cx="147081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600"/>
              <a:buFont typeface="Arial"/>
              <a:buNone/>
            </a:pPr>
            <a:r>
              <a:rPr b="1" lang="en-US" sz="5500">
                <a:solidFill>
                  <a:schemeClr val="lt1"/>
                </a:solidFill>
                <a:latin typeface="Arial"/>
                <a:ea typeface="Arial"/>
                <a:cs typeface="Arial"/>
                <a:sym typeface="Arial"/>
              </a:rPr>
              <a:t>What Are Closed Captions?</a:t>
            </a:r>
            <a:endParaRPr b="1" sz="5500">
              <a:solidFill>
                <a:schemeClr val="lt1"/>
              </a:solidFill>
              <a:latin typeface="Arial"/>
              <a:ea typeface="Arial"/>
              <a:cs typeface="Arial"/>
              <a:sym typeface="Arial"/>
            </a:endParaRPr>
          </a:p>
        </p:txBody>
      </p:sp>
      <p:sp>
        <p:nvSpPr>
          <p:cNvPr id="101" name="Google Shape;101;p16"/>
          <p:cNvSpPr txBox="1"/>
          <p:nvPr>
            <p:ph idx="1" type="body"/>
          </p:nvPr>
        </p:nvSpPr>
        <p:spPr>
          <a:xfrm>
            <a:off x="1790000" y="2991250"/>
            <a:ext cx="14708100" cy="3584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sz="4800">
                <a:latin typeface="Arial"/>
                <a:ea typeface="Arial"/>
                <a:cs typeface="Arial"/>
                <a:sym typeface="Arial"/>
              </a:rPr>
              <a:t>• On-screen text that reflects spoken audio</a:t>
            </a:r>
            <a:endParaRPr sz="4800">
              <a:latin typeface="Arial"/>
              <a:ea typeface="Arial"/>
              <a:cs typeface="Arial"/>
              <a:sym typeface="Arial"/>
            </a:endParaRPr>
          </a:p>
          <a:p>
            <a:pPr indent="0" lvl="0" marL="0" rtl="0" algn="l">
              <a:lnSpc>
                <a:spcPct val="100000"/>
              </a:lnSpc>
              <a:spcBef>
                <a:spcPts val="0"/>
              </a:spcBef>
              <a:spcAft>
                <a:spcPts val="0"/>
              </a:spcAft>
              <a:buSzPts val="1800"/>
              <a:buNone/>
            </a:pPr>
            <a:r>
              <a:rPr lang="en-US" sz="4800">
                <a:latin typeface="Arial"/>
                <a:ea typeface="Arial"/>
                <a:cs typeface="Arial"/>
                <a:sym typeface="Arial"/>
              </a:rPr>
              <a:t>• Can be auto-generated or manually edited</a:t>
            </a:r>
            <a:endParaRPr sz="4800">
              <a:latin typeface="Arial"/>
              <a:ea typeface="Arial"/>
              <a:cs typeface="Arial"/>
              <a:sym typeface="Arial"/>
            </a:endParaRPr>
          </a:p>
          <a:p>
            <a:pPr indent="0" lvl="0" marL="0" rtl="0" algn="l">
              <a:lnSpc>
                <a:spcPct val="100000"/>
              </a:lnSpc>
              <a:spcBef>
                <a:spcPts val="0"/>
              </a:spcBef>
              <a:spcAft>
                <a:spcPts val="0"/>
              </a:spcAft>
              <a:buSzPts val="1800"/>
              <a:buNone/>
            </a:pPr>
            <a:r>
              <a:rPr lang="en-US" sz="4800">
                <a:latin typeface="Arial"/>
                <a:ea typeface="Arial"/>
                <a:cs typeface="Arial"/>
                <a:sym typeface="Arial"/>
              </a:rPr>
              <a:t>• Viewers can toggle them on/off within the Yuja player in Canvas</a:t>
            </a:r>
            <a:endParaRPr sz="48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5" name="Shape 105"/>
        <p:cNvGrpSpPr/>
        <p:nvPr/>
      </p:nvGrpSpPr>
      <p:grpSpPr>
        <a:xfrm>
          <a:off x="0" y="0"/>
          <a:ext cx="0" cy="0"/>
          <a:chOff x="0" y="0"/>
          <a:chExt cx="0" cy="0"/>
        </a:xfrm>
      </p:grpSpPr>
      <p:sp>
        <p:nvSpPr>
          <p:cNvPr id="106" name="Google Shape;106;p17"/>
          <p:cNvSpPr txBox="1"/>
          <p:nvPr>
            <p:ph idx="4294967295" type="title"/>
          </p:nvPr>
        </p:nvSpPr>
        <p:spPr>
          <a:xfrm>
            <a:off x="1028992" y="692087"/>
            <a:ext cx="162300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600"/>
              <a:buFont typeface="Arial"/>
              <a:buNone/>
            </a:pPr>
            <a:r>
              <a:rPr b="1" lang="en-US" sz="5500">
                <a:solidFill>
                  <a:schemeClr val="lt1"/>
                </a:solidFill>
                <a:latin typeface="Arial"/>
                <a:ea typeface="Arial"/>
                <a:cs typeface="Arial"/>
                <a:sym typeface="Arial"/>
              </a:rPr>
              <a:t>Why Closed Captions Are Essential</a:t>
            </a:r>
            <a:endParaRPr b="1" sz="5500">
              <a:solidFill>
                <a:schemeClr val="lt1"/>
              </a:solidFill>
              <a:latin typeface="Arial"/>
              <a:ea typeface="Arial"/>
              <a:cs typeface="Arial"/>
              <a:sym typeface="Arial"/>
            </a:endParaRPr>
          </a:p>
        </p:txBody>
      </p:sp>
      <p:sp>
        <p:nvSpPr>
          <p:cNvPr id="107" name="Google Shape;107;p17"/>
          <p:cNvSpPr txBox="1"/>
          <p:nvPr>
            <p:ph idx="1" type="body"/>
          </p:nvPr>
        </p:nvSpPr>
        <p:spPr>
          <a:xfrm>
            <a:off x="825600" y="2759624"/>
            <a:ext cx="16636800" cy="6984300"/>
          </a:xfrm>
          <a:prstGeom prst="rect">
            <a:avLst/>
          </a:prstGeom>
          <a:noFill/>
          <a:ln>
            <a:noFill/>
          </a:ln>
        </p:spPr>
        <p:txBody>
          <a:bodyPr anchorCtr="0" anchor="t" bIns="45700" lIns="91425" spcFirstLastPara="1" rIns="91425" wrap="square" tIns="45700">
            <a:noAutofit/>
          </a:bodyPr>
          <a:lstStyle/>
          <a:p>
            <a:pPr indent="0" lvl="0" marL="114300" rtl="0" algn="l">
              <a:lnSpc>
                <a:spcPct val="100000"/>
              </a:lnSpc>
              <a:spcBef>
                <a:spcPts val="0"/>
              </a:spcBef>
              <a:spcAft>
                <a:spcPts val="0"/>
              </a:spcAft>
              <a:buSzPts val="1800"/>
              <a:buNone/>
            </a:pPr>
            <a:r>
              <a:rPr b="1" lang="en-US" sz="4800">
                <a:latin typeface="Arial"/>
                <a:ea typeface="Arial"/>
                <a:cs typeface="Arial"/>
                <a:sym typeface="Arial"/>
              </a:rPr>
              <a:t>Accessibility &amp; Compliance:</a:t>
            </a:r>
            <a:endParaRPr b="1"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000">
                <a:latin typeface="Arial"/>
                <a:ea typeface="Arial"/>
                <a:cs typeface="Arial"/>
                <a:sym typeface="Arial"/>
              </a:rPr>
              <a:t>• ADA &amp; Section 508 support</a:t>
            </a:r>
            <a:endParaRPr sz="4000">
              <a:latin typeface="Arial"/>
              <a:ea typeface="Arial"/>
              <a:cs typeface="Arial"/>
              <a:sym typeface="Arial"/>
            </a:endParaRPr>
          </a:p>
          <a:p>
            <a:pPr indent="0" lvl="0" marL="114300" rtl="0" algn="l">
              <a:lnSpc>
                <a:spcPct val="100000"/>
              </a:lnSpc>
              <a:spcBef>
                <a:spcPts val="0"/>
              </a:spcBef>
              <a:spcAft>
                <a:spcPts val="0"/>
              </a:spcAft>
              <a:buSzPts val="1800"/>
              <a:buNone/>
            </a:pPr>
            <a:r>
              <a:rPr lang="en-US" sz="4000">
                <a:latin typeface="Arial"/>
                <a:ea typeface="Arial"/>
                <a:cs typeface="Arial"/>
                <a:sym typeface="Arial"/>
              </a:rPr>
              <a:t>• Aids hearing-impaired learners</a:t>
            </a:r>
            <a:endParaRPr sz="4000">
              <a:latin typeface="Arial"/>
              <a:ea typeface="Arial"/>
              <a:cs typeface="Arial"/>
              <a:sym typeface="Arial"/>
            </a:endParaRPr>
          </a:p>
          <a:p>
            <a:pPr indent="0" lvl="0" marL="114300" rtl="0" algn="l">
              <a:lnSpc>
                <a:spcPct val="100000"/>
              </a:lnSpc>
              <a:spcBef>
                <a:spcPts val="0"/>
              </a:spcBef>
              <a:spcAft>
                <a:spcPts val="0"/>
              </a:spcAft>
              <a:buSzPts val="1800"/>
              <a:buNone/>
            </a:pPr>
            <a:r>
              <a:t/>
            </a:r>
            <a:endParaRPr b="1" sz="1200">
              <a:latin typeface="Arial"/>
              <a:ea typeface="Arial"/>
              <a:cs typeface="Arial"/>
              <a:sym typeface="Arial"/>
            </a:endParaRPr>
          </a:p>
          <a:p>
            <a:pPr indent="0" lvl="0" marL="114300" rtl="0" algn="l">
              <a:lnSpc>
                <a:spcPct val="100000"/>
              </a:lnSpc>
              <a:spcBef>
                <a:spcPts val="0"/>
              </a:spcBef>
              <a:spcAft>
                <a:spcPts val="0"/>
              </a:spcAft>
              <a:buSzPts val="1800"/>
              <a:buNone/>
            </a:pPr>
            <a:r>
              <a:rPr b="1" lang="en-US" sz="4800">
                <a:latin typeface="Arial"/>
                <a:ea typeface="Arial"/>
                <a:cs typeface="Arial"/>
                <a:sym typeface="Arial"/>
              </a:rPr>
              <a:t>Learning Benefits:</a:t>
            </a:r>
            <a:endParaRPr b="1" sz="4800">
              <a:latin typeface="Arial"/>
              <a:ea typeface="Arial"/>
              <a:cs typeface="Arial"/>
              <a:sym typeface="Arial"/>
            </a:endParaRPr>
          </a:p>
          <a:p>
            <a:pPr indent="0" lvl="0" marL="114300" marR="0" rtl="0" algn="l">
              <a:lnSpc>
                <a:spcPct val="100000"/>
              </a:lnSpc>
              <a:spcBef>
                <a:spcPts val="0"/>
              </a:spcBef>
              <a:spcAft>
                <a:spcPts val="0"/>
              </a:spcAft>
              <a:buSzPts val="1800"/>
              <a:buNone/>
            </a:pPr>
            <a:r>
              <a:rPr lang="en-US" sz="4000">
                <a:latin typeface="Arial"/>
                <a:ea typeface="Arial"/>
                <a:cs typeface="Arial"/>
                <a:sym typeface="Arial"/>
              </a:rPr>
              <a:t>•</a:t>
            </a:r>
            <a:r>
              <a:rPr lang="en-US" sz="4000">
                <a:latin typeface="Arial"/>
                <a:ea typeface="Arial"/>
                <a:cs typeface="Arial"/>
                <a:sym typeface="Arial"/>
              </a:rPr>
              <a:t> Enhances comprehension for multilingual students</a:t>
            </a:r>
            <a:endParaRPr sz="4000">
              <a:latin typeface="Arial"/>
              <a:ea typeface="Arial"/>
              <a:cs typeface="Arial"/>
              <a:sym typeface="Arial"/>
            </a:endParaRPr>
          </a:p>
          <a:p>
            <a:pPr indent="0" lvl="0" marL="114300" marR="0" rtl="0" algn="l">
              <a:lnSpc>
                <a:spcPct val="100000"/>
              </a:lnSpc>
              <a:spcBef>
                <a:spcPts val="0"/>
              </a:spcBef>
              <a:spcAft>
                <a:spcPts val="0"/>
              </a:spcAft>
              <a:buSzPts val="1800"/>
              <a:buNone/>
            </a:pPr>
            <a:r>
              <a:rPr lang="en-US" sz="4000">
                <a:latin typeface="Arial"/>
                <a:ea typeface="Arial"/>
                <a:cs typeface="Arial"/>
                <a:sym typeface="Arial"/>
              </a:rPr>
              <a:t>• Improves focus and retention</a:t>
            </a:r>
            <a:endParaRPr sz="4000">
              <a:latin typeface="Arial"/>
              <a:ea typeface="Arial"/>
              <a:cs typeface="Arial"/>
              <a:sym typeface="Arial"/>
            </a:endParaRPr>
          </a:p>
          <a:p>
            <a:pPr indent="0" lvl="0" marL="114300" rtl="0" algn="l">
              <a:lnSpc>
                <a:spcPct val="100000"/>
              </a:lnSpc>
              <a:spcBef>
                <a:spcPts val="0"/>
              </a:spcBef>
              <a:spcAft>
                <a:spcPts val="0"/>
              </a:spcAft>
              <a:buSzPts val="1800"/>
              <a:buNone/>
            </a:pPr>
            <a:r>
              <a:t/>
            </a:r>
            <a:endParaRPr sz="1200">
              <a:latin typeface="Arial"/>
              <a:ea typeface="Arial"/>
              <a:cs typeface="Arial"/>
              <a:sym typeface="Arial"/>
            </a:endParaRPr>
          </a:p>
          <a:p>
            <a:pPr indent="0" lvl="0" marL="114300" rtl="0" algn="l">
              <a:lnSpc>
                <a:spcPct val="100000"/>
              </a:lnSpc>
              <a:spcBef>
                <a:spcPts val="0"/>
              </a:spcBef>
              <a:spcAft>
                <a:spcPts val="0"/>
              </a:spcAft>
              <a:buSzPts val="1800"/>
              <a:buNone/>
            </a:pPr>
            <a:r>
              <a:rPr b="1" lang="en-US" sz="4800">
                <a:latin typeface="Arial"/>
                <a:ea typeface="Arial"/>
                <a:cs typeface="Arial"/>
                <a:sym typeface="Arial"/>
              </a:rPr>
              <a:t>User Experience:</a:t>
            </a:r>
            <a:endParaRPr b="1"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000">
                <a:latin typeface="Arial"/>
                <a:ea typeface="Arial"/>
                <a:cs typeface="Arial"/>
                <a:sym typeface="Arial"/>
              </a:rPr>
              <a:t>• Makes videos searchable</a:t>
            </a:r>
            <a:endParaRPr sz="4000">
              <a:latin typeface="Arial"/>
              <a:ea typeface="Arial"/>
              <a:cs typeface="Arial"/>
              <a:sym typeface="Arial"/>
            </a:endParaRPr>
          </a:p>
          <a:p>
            <a:pPr indent="0" lvl="0" marL="114300" rtl="0" algn="l">
              <a:lnSpc>
                <a:spcPct val="100000"/>
              </a:lnSpc>
              <a:spcBef>
                <a:spcPts val="0"/>
              </a:spcBef>
              <a:spcAft>
                <a:spcPts val="0"/>
              </a:spcAft>
              <a:buSzPts val="1800"/>
              <a:buNone/>
            </a:pPr>
            <a:r>
              <a:rPr lang="en-US" sz="4000">
                <a:latin typeface="Arial"/>
                <a:ea typeface="Arial"/>
                <a:cs typeface="Arial"/>
                <a:sym typeface="Arial"/>
              </a:rPr>
              <a:t>• Aids in noisy or quiet environments</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t/>
            </a:r>
            <a:endParaRPr b="0" sz="280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Google Shape;112;p18"/>
          <p:cNvSpPr txBox="1"/>
          <p:nvPr>
            <p:ph idx="4294967295" type="title"/>
          </p:nvPr>
        </p:nvSpPr>
        <p:spPr>
          <a:xfrm>
            <a:off x="1671352" y="641787"/>
            <a:ext cx="16230000" cy="846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600"/>
              <a:buFont typeface="Arial"/>
              <a:buNone/>
            </a:pPr>
            <a:r>
              <a:rPr b="1" lang="en-US" sz="5500">
                <a:solidFill>
                  <a:schemeClr val="lt1"/>
                </a:solidFill>
                <a:latin typeface="Arial"/>
                <a:ea typeface="Arial"/>
                <a:cs typeface="Arial"/>
                <a:sym typeface="Arial"/>
              </a:rPr>
              <a:t>Captioning in the Recording Workflow</a:t>
            </a:r>
            <a:endParaRPr b="1" sz="5500">
              <a:solidFill>
                <a:schemeClr val="lt1"/>
              </a:solidFill>
              <a:latin typeface="Arial"/>
              <a:ea typeface="Arial"/>
              <a:cs typeface="Arial"/>
              <a:sym typeface="Arial"/>
            </a:endParaRPr>
          </a:p>
        </p:txBody>
      </p:sp>
      <p:sp>
        <p:nvSpPr>
          <p:cNvPr id="113" name="Google Shape;113;p18"/>
          <p:cNvSpPr txBox="1"/>
          <p:nvPr>
            <p:ph idx="1" type="body"/>
          </p:nvPr>
        </p:nvSpPr>
        <p:spPr>
          <a:xfrm>
            <a:off x="2160325" y="2928921"/>
            <a:ext cx="14708100" cy="4366500"/>
          </a:xfrm>
          <a:prstGeom prst="rect">
            <a:avLst/>
          </a:prstGeom>
          <a:noFill/>
          <a:ln>
            <a:noFill/>
          </a:ln>
        </p:spPr>
        <p:txBody>
          <a:bodyPr anchorCtr="0" anchor="t" bIns="45700" lIns="91425" spcFirstLastPara="1" rIns="91425" wrap="square" tIns="45700">
            <a:normAutofit/>
          </a:bodyPr>
          <a:lstStyle/>
          <a:p>
            <a:pPr indent="0" lvl="0" marL="114300" rtl="0" algn="l">
              <a:lnSpc>
                <a:spcPct val="100000"/>
              </a:lnSpc>
              <a:spcBef>
                <a:spcPts val="0"/>
              </a:spcBef>
              <a:spcAft>
                <a:spcPts val="0"/>
              </a:spcAft>
              <a:buSzPts val="1800"/>
              <a:buNone/>
            </a:pPr>
            <a:r>
              <a:rPr lang="en-US" sz="4800">
                <a:latin typeface="Arial"/>
                <a:ea typeface="Arial"/>
                <a:cs typeface="Arial"/>
                <a:sym typeface="Arial"/>
              </a:rPr>
              <a:t>1. Create your recording</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2. Upload or publish to YuJa</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3. Automatic captions begin processing</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4. Review and edit captions for accuracy</a:t>
            </a:r>
            <a:endParaRPr sz="4800">
              <a:latin typeface="Arial"/>
              <a:ea typeface="Arial"/>
              <a:cs typeface="Arial"/>
              <a:sym typeface="Arial"/>
            </a:endParaRPr>
          </a:p>
          <a:p>
            <a:pPr indent="0" lvl="0" marL="114300" rtl="0" algn="l">
              <a:lnSpc>
                <a:spcPct val="100000"/>
              </a:lnSpc>
              <a:spcBef>
                <a:spcPts val="0"/>
              </a:spcBef>
              <a:spcAft>
                <a:spcPts val="0"/>
              </a:spcAft>
              <a:buSzPts val="1800"/>
              <a:buNone/>
            </a:pPr>
            <a:r>
              <a:rPr lang="en-US" sz="4800">
                <a:latin typeface="Arial"/>
                <a:ea typeface="Arial"/>
                <a:cs typeface="Arial"/>
                <a:sym typeface="Arial"/>
              </a:rPr>
              <a:t>5. Embed finalized video in Canvas</a:t>
            </a:r>
            <a:endParaRPr b="0" sz="28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p19"/>
          <p:cNvSpPr txBox="1"/>
          <p:nvPr>
            <p:ph idx="4294967295" type="title"/>
          </p:nvPr>
        </p:nvSpPr>
        <p:spPr>
          <a:xfrm>
            <a:off x="3528551" y="4720200"/>
            <a:ext cx="14021100" cy="17778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8000"/>
              <a:buFont typeface="Arial"/>
              <a:buNone/>
            </a:pPr>
            <a:r>
              <a:rPr b="1" lang="en-US" sz="5500">
                <a:latin typeface="Arial"/>
                <a:ea typeface="Arial"/>
                <a:cs typeface="Arial"/>
                <a:sym typeface="Arial"/>
              </a:rPr>
              <a:t>Closed Captions in YuJa and Canvas (Live Demo)</a:t>
            </a:r>
            <a:endParaRPr b="1" i="0" sz="5500" u="none" cap="none" strike="noStrik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blipFill>
          <a:blip r:embed="rId3">
            <a:alphaModFix/>
          </a:blip>
          <a:stretch>
            <a:fillRect/>
          </a:stretch>
        </a:blipFill>
      </p:bgPr>
    </p:bg>
    <p:spTree>
      <p:nvGrpSpPr>
        <p:cNvPr id="122" name="Shape 122"/>
        <p:cNvGrpSpPr/>
        <p:nvPr/>
      </p:nvGrpSpPr>
      <p:grpSpPr>
        <a:xfrm>
          <a:off x="0" y="0"/>
          <a:ext cx="0" cy="0"/>
          <a:chOff x="0" y="0"/>
          <a:chExt cx="0" cy="0"/>
        </a:xfrm>
      </p:grpSpPr>
      <p:sp>
        <p:nvSpPr>
          <p:cNvPr id="123" name="Google Shape;123;p20"/>
          <p:cNvSpPr txBox="1"/>
          <p:nvPr>
            <p:ph idx="4294967295" type="title"/>
          </p:nvPr>
        </p:nvSpPr>
        <p:spPr>
          <a:xfrm>
            <a:off x="3776201" y="889475"/>
            <a:ext cx="14021100" cy="8466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8000"/>
              <a:buFont typeface="Arial"/>
              <a:buNone/>
            </a:pPr>
            <a:r>
              <a:rPr b="1" lang="en-US" sz="5500">
                <a:solidFill>
                  <a:schemeClr val="dk1"/>
                </a:solidFill>
                <a:latin typeface="Arial"/>
                <a:ea typeface="Arial"/>
                <a:cs typeface="Arial"/>
                <a:sym typeface="Arial"/>
              </a:rPr>
              <a:t>Accessing YuJa in Canvas (Live Demo)</a:t>
            </a:r>
            <a:endParaRPr b="1" i="0" sz="5500" u="none" cap="none" strike="noStrike">
              <a:solidFill>
                <a:schemeClr val="dk1"/>
              </a:solidFill>
              <a:latin typeface="Arial"/>
              <a:ea typeface="Arial"/>
              <a:cs typeface="Arial"/>
              <a:sym typeface="Arial"/>
            </a:endParaRPr>
          </a:p>
        </p:txBody>
      </p:sp>
      <p:sp>
        <p:nvSpPr>
          <p:cNvPr id="124" name="Google Shape;124;p20"/>
          <p:cNvSpPr txBox="1"/>
          <p:nvPr/>
        </p:nvSpPr>
        <p:spPr>
          <a:xfrm>
            <a:off x="4030225" y="2296075"/>
            <a:ext cx="11953500" cy="520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chemeClr val="dk1"/>
                </a:solidFill>
              </a:rPr>
              <a:t>• </a:t>
            </a:r>
            <a:r>
              <a:rPr lang="en-US" sz="4800"/>
              <a:t>Open Canvas course navigation</a:t>
            </a:r>
            <a:endParaRPr sz="4800"/>
          </a:p>
          <a:p>
            <a:pPr indent="0" lvl="0" marL="0" rtl="0" algn="l">
              <a:spcBef>
                <a:spcPts val="0"/>
              </a:spcBef>
              <a:spcAft>
                <a:spcPts val="0"/>
              </a:spcAft>
              <a:buNone/>
            </a:pPr>
            <a:r>
              <a:rPr lang="en-US" sz="4800">
                <a:solidFill>
                  <a:schemeClr val="dk1"/>
                </a:solidFill>
              </a:rPr>
              <a:t>• </a:t>
            </a:r>
            <a:r>
              <a:rPr lang="en-US" sz="4800"/>
              <a:t>Select “YuJa” from the menu</a:t>
            </a:r>
            <a:endParaRPr sz="4800"/>
          </a:p>
          <a:p>
            <a:pPr indent="0" lvl="0" marL="0" rtl="0" algn="l">
              <a:spcBef>
                <a:spcPts val="0"/>
              </a:spcBef>
              <a:spcAft>
                <a:spcPts val="0"/>
              </a:spcAft>
              <a:buNone/>
            </a:pPr>
            <a:r>
              <a:rPr lang="en-US" sz="4800">
                <a:solidFill>
                  <a:schemeClr val="dk1"/>
                </a:solidFill>
              </a:rPr>
              <a:t>• </a:t>
            </a:r>
            <a:r>
              <a:rPr lang="en-US" sz="4800"/>
              <a:t>Upload or select an existing video</a:t>
            </a:r>
            <a:endParaRPr sz="4800"/>
          </a:p>
          <a:p>
            <a:pPr indent="0" lvl="0" marL="0" rtl="0" algn="l">
              <a:spcBef>
                <a:spcPts val="0"/>
              </a:spcBef>
              <a:spcAft>
                <a:spcPts val="0"/>
              </a:spcAft>
              <a:buNone/>
            </a:pPr>
            <a:r>
              <a:rPr lang="en-US" sz="4800">
                <a:solidFill>
                  <a:schemeClr val="dk1"/>
                </a:solidFill>
              </a:rPr>
              <a:t>• </a:t>
            </a:r>
            <a:r>
              <a:rPr lang="en-US" sz="4800"/>
              <a:t>View caption status directly on media page</a:t>
            </a:r>
            <a:endParaRPr sz="4800"/>
          </a:p>
          <a:p>
            <a:pPr indent="0" lvl="0" marL="0" rtl="0" algn="l">
              <a:spcBef>
                <a:spcPts val="0"/>
              </a:spcBef>
              <a:spcAft>
                <a:spcPts val="0"/>
              </a:spcAft>
              <a:buNone/>
            </a:pPr>
            <a:r>
              <a:rPr lang="en-US" sz="4800">
                <a:solidFill>
                  <a:schemeClr val="dk1"/>
                </a:solidFill>
              </a:rPr>
              <a:t>• </a:t>
            </a:r>
            <a:r>
              <a:rPr lang="en-US" sz="4800"/>
              <a:t>View caption editing process</a:t>
            </a:r>
            <a:endParaRPr sz="48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